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23" r:id="rId2"/>
    <p:sldId id="256" r:id="rId3"/>
    <p:sldId id="257" r:id="rId4"/>
    <p:sldId id="524" r:id="rId5"/>
    <p:sldId id="526" r:id="rId6"/>
    <p:sldId id="531" r:id="rId7"/>
    <p:sldId id="532" r:id="rId8"/>
    <p:sldId id="527" r:id="rId9"/>
    <p:sldId id="528" r:id="rId10"/>
    <p:sldId id="534" r:id="rId11"/>
    <p:sldId id="533" r:id="rId12"/>
    <p:sldId id="525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E6683273-EBBF-40CB-B1E7-28F3918C4FCD}">
          <p14:sldIdLst>
            <p14:sldId id="523"/>
            <p14:sldId id="256"/>
            <p14:sldId id="257"/>
            <p14:sldId id="524"/>
            <p14:sldId id="526"/>
            <p14:sldId id="531"/>
            <p14:sldId id="532"/>
            <p14:sldId id="527"/>
            <p14:sldId id="528"/>
            <p14:sldId id="534"/>
            <p14:sldId id="533"/>
            <p14:sldId id="52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09B41-2109-4BC1-8E67-CE7B5F57571B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F7916-D131-410F-AD72-0B1CD6ECC6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734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604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59395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14B323-0A16-4B9E-81FA-0767FF2F3251}" type="slidenum">
              <a:rPr lang="zh-CN" altLang="en-US"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F7916-D131-410F-AD72-0B1CD6ECC68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925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F7916-D131-410F-AD72-0B1CD6ECC68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5074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F7916-D131-410F-AD72-0B1CD6ECC68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8050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F7916-D131-410F-AD72-0B1CD6ECC68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7136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F7916-D131-410F-AD72-0B1CD6ECC68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015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F7916-D131-410F-AD72-0B1CD6ECC68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337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F7916-D131-410F-AD72-0B1CD6ECC68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3340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F7916-D131-410F-AD72-0B1CD6ECC68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1434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F7916-D131-410F-AD72-0B1CD6ECC68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331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F7916-D131-410F-AD72-0B1CD6ECC68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9838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7C161C-500F-461E-806B-F341E0C66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3A53A8A-8A56-41AE-A481-D10D04C7E1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53298D-BC86-4EBD-BA79-46F61A7AE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5B5833-8BC2-4ACE-8D65-FC6E0E32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6FC4A5-93D6-463F-A321-8CE9FFE2B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44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16990C-80E2-4007-BE16-9A864FDDB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8F0A664-CE8E-4856-ABD9-50B03A4FC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680959-2C3B-4B03-A524-C3EA9218E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75580F-3361-4384-A071-ABBEDA8C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6F9877-AB48-4D20-97FF-4FF450D4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646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D2F4D38-267C-445F-BDC5-17D784D3C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2BF060F-D77F-4E33-B495-5A01E87EA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E80CAA-C66F-4732-B4AB-DF0EFE55D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34EA1B-86C3-463D-88AB-A42DFA4C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A0C618-B4C6-43AD-8A3C-7800C89A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84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74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F2B215-D94F-484C-8168-4559E2ABD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B6E3FA-72B7-4456-ABE9-426C6F4D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941730-2B12-4AA6-932B-CDE9F8500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AAB54A-2BB0-4439-B18E-06A1A8D64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8FF5D5-BBD8-450C-A5CE-B37C6A0A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656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4D527B-2BB6-4AEF-B916-AD7D226A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8B0AB49-B1C2-4B48-AB25-7E489E1AE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2FC1E3-1537-473E-9221-41AB5B4AD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3F45D4-7F22-4B9E-B9A5-F590306C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715DC7-5DE7-4A8F-AC81-ACA9451F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57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DDC3CC-1A8B-48A2-B112-9C3D8DE3A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9A6157-835F-4F75-95CC-F8799109FE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406BBBF-FC82-4893-ADFA-96C18946C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76B44C-D3ED-4E98-9989-1A5C6A99F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8EB1A77-5FB9-448B-919A-958454BB8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DEA509-DCEE-43C9-AB75-2AB53C00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84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E44A54-25BD-4646-88B7-DC4C48D0E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63E5CBE-8D95-475C-8252-B31B14ABE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15C2052-1370-40F5-95C8-19422FD2D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52A8B12-B747-4362-B716-3BD62B749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35C16F4-5C4E-481D-8976-123CC4135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38338D0-4DF2-4B6E-85CD-B86F88F6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53AC0FF-F349-45BB-8D79-CB7AD70B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C03172C-E3E5-4DA9-95D0-237F7217B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79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BCD3DA-CEF1-4EF2-8647-7A3DF0359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0800CE0-D471-4518-82E8-F3D051935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2148B8B-D709-447C-B95F-7E0E3780B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8FCBBFE-E70A-4176-95B3-69A45D7C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590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4E9F0FD-A5F5-42C8-A9D6-5915CDFBA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F6B6110-E82C-4D64-B5D9-A02B5B586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B964D09-AC09-4F57-9913-FEB10A895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821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B9D3B8-3874-40F3-9FF2-28638DFE4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D59F8B-B771-4B48-9CD4-689E3150B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2C27E8E-53EE-4B42-B255-6B26E7DA8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D12B906-10AE-4307-B595-884815B05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7E5149F-21AD-4800-A6D4-0C8E18C4A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374ED7E-100B-4A58-9317-B581416E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99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998C91-9684-4080-B036-26B33E14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F69F90C-2142-4BB7-866B-208C00367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243D0D-190B-4C35-87F2-AD0345BCD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B41822C-3E9D-47EF-919A-4A59E7242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82CE63-D4D2-479B-A9B0-CDA2E673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49B321E-6571-49E4-8C3B-3CED9256E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535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9F441EA-ED2F-4D75-98F8-B3002F7D0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5F4869E-9E8F-4FC5-9C63-350932D81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DD9A46-1E53-4966-AA40-14C55CC282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99B15-AE97-4B25-85B4-94082258B088}" type="datetimeFigureOut">
              <a:rPr lang="zh-CN" altLang="en-US" smtClean="0"/>
              <a:t>2020/12/15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F65D82-1BBA-4C9D-81E1-CDE8DE5199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24F5A2-3999-48ED-821A-F63DAFD37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00E0-30E3-4FED-88CE-8DBB0534C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700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301_826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7384"/>
            <a:ext cx="12192000" cy="6857999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8708571" y="6159499"/>
            <a:ext cx="3483429" cy="518584"/>
            <a:chOff x="7262813" y="4619625"/>
            <a:chExt cx="1624186" cy="388938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62813" y="4630738"/>
              <a:ext cx="1624186" cy="3778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59401" name="文本框 14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7275513" y="4619625"/>
              <a:ext cx="1230312" cy="37707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kumimoji="1" lang="zh-CN" altLang="en-US" sz="2667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巴城小学顾金成</a:t>
              </a:r>
            </a:p>
          </p:txBody>
        </p:sp>
      </p:grpSp>
      <p:sp>
        <p:nvSpPr>
          <p:cNvPr id="14" name="TextBox 48"/>
          <p:cNvSpPr txBox="1"/>
          <p:nvPr/>
        </p:nvSpPr>
        <p:spPr>
          <a:xfrm>
            <a:off x="2771143" y="1142395"/>
            <a:ext cx="6628553" cy="1107996"/>
          </a:xfrm>
          <a:prstGeom prst="rect">
            <a:avLst/>
          </a:prstGeom>
          <a:gradFill>
            <a:gsLst>
              <a:gs pos="40000">
                <a:schemeClr val="bg1">
                  <a:alpha val="0"/>
                </a:schemeClr>
              </a:gs>
              <a:gs pos="99000">
                <a:schemeClr val="bg1">
                  <a:alpha val="0"/>
                </a:schemeClr>
              </a:gs>
              <a:gs pos="77000">
                <a:schemeClr val="bg1">
                  <a:alpha val="59000"/>
                </a:schemeClr>
              </a:gs>
            </a:gsLst>
            <a:lin ang="10800000" scaled="1"/>
          </a:gradFill>
          <a:ln w="19050">
            <a:noFill/>
          </a:ln>
          <a:effectLst>
            <a:outerShdw blurRad="50800" dist="50800" dir="5400000" algn="ctr" rotWithShape="0">
              <a:schemeClr val="accent3">
                <a:lumMod val="60000"/>
                <a:lumOff val="40000"/>
              </a:schemeClr>
            </a:outerShdw>
            <a:softEdge rad="31750"/>
          </a:effectLst>
        </p:spPr>
        <p:txBody>
          <a:bodyPr wrap="square" lIns="91440" tIns="45720" rIns="91440" bIns="4572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zh-CN" sz="6600" b="1" dirty="0">
                <a:latin typeface="楷体" panose="02010609060101010101" pitchFamily="49" charset="-122"/>
                <a:ea typeface="楷体" panose="02010609060101010101" pitchFamily="49" charset="-122"/>
                <a:cs typeface="Kaiti SC"/>
              </a:rPr>
              <a:t>26 </a:t>
            </a:r>
            <a:r>
              <a:rPr lang="zh-CN" altLang="en-US" sz="6600" b="1" dirty="0">
                <a:latin typeface="楷体" panose="02010609060101010101" pitchFamily="49" charset="-122"/>
                <a:ea typeface="楷体" panose="02010609060101010101" pitchFamily="49" charset="-122"/>
                <a:cs typeface="Kaiti SC"/>
              </a:rPr>
              <a:t>西门豹治邺</a:t>
            </a:r>
          </a:p>
        </p:txBody>
      </p:sp>
      <p:sp>
        <p:nvSpPr>
          <p:cNvPr id="56322" name="AutoShape 2" descr="data:image/jpeg;base64,/9j/4AAQSkZJRgABAQAAAQABAAD/2wBDAAgGBgcGBQgHBwcJCQgKDBQNDAsLDBkSEw8UHRofHh0aHBwgJC4nICIsIxwcKDcpLDAxNDQ0Hyc5PTgyPC4zNDL/2wBDAQkJCQwLDBgNDRgyIRwhMjIyMjIyMjIyMjIyMjIyMjIyMjIyMjIyMjIyMjIyMjIyMjIyMjIyMjIyMjIyMjIyMjL/wAARCAFtAek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0rbRipNtLtr1rnzaiRbaXbUu2jbSuPlIse1G2pdtG32ouHKRba4fx3qmLyz0ZdzLIpnmjRSzSD7qpgdcnJP0rvtlATBzgZ9axrw9rBwva5rRl7Oana9jzaz0fxLqFusVvbxaPajgNMPnI9lH9cVcuvhxA2n74b6eXVUcSJPO2EZh/Cyj+E/ia73bRtNc1HLsPSjZROipja83e9jyG603U7PWmsptPsDeTpvik89tjMRjuPb/Oa77wrsHh+2t0TY1tmCVf9tThj+JyfxqbxF4ffWraJra4W1v7d/Mt7gpvCn0I7g8fkK5nwBeXUer6ppmplhe7t0m6TdvlX5ZGHAxkbCAO2KyoYaOFr3gtGbVajxFDXdHdbaTbU+2jZXqcx5nIQYoxU2yjYadw5WQ7aMVNs9qPLo5hcjIcUYqby6Xy6XMPkIcUYqby6Xy6OYOQhxRipvL9qPL9jRzD5CHFGKm8v2pPLo5g5WRYoxUmyjZRcXKR4pMVJto20XDlYzFJipNv1o207hYZijFO20baLhYZRT9tG2i4WGUU/bRtouKwyin4pMUBZjaMU7FJigLDfwopcUYp3EJmkz9ao6lrem6QB9uvYoXb7sedzt9FHJrHm8Q3158mm2Zt4z/y83gwR/uxjn/vrFYVcRTpK8mb0cLVqv3Ea2raxBpMILhprmTPkW0f35T7eg9SeBWBt1LVULaxcbEf/lytnKxqPRm6uf09qEjgtXeZ5HnupP8AWTyHLt7ew9hxQb0kHivDxWYSq6Q0R9DhMuhRXNPViQ2Gm6aM2tnbwt6xxgH86RpJJD1wKhaVmPNSwsK85ttnppWEEBNSC2p73MMK5kbaPoT/ACqsdZh6RWd/N/uQEf8AoWKajcTdiyLYU8W6+lZ51m6/5Z6HdH/rpNGn/sxpp1bVyfk0u0jH/TS7z/6CtPkFzGsIB6VKkArC+3a04+d9Pi/3FdyPzIqJrKa84vLu4ulP/LPPlx/98r1/EmiyXUNTWn1ixgkMMJN1OOscHzY/3j0X8TUiTzTx5kVY8/wg5/WqcNpHBGqKqRxjoiDaKtxnjAFJtdASFAA6UuM1KkeRluPapMADpSGQrEWPPAqTyEpsjOwwny+9QeSf+erUAdptpdtShKNlfXXPjuQi20u2pdlLsNLmQ+Qh20u32qbZRso5h8hDt9qNtT+XR5dHMHIQbaNtWPLo8ulzD5CvtrznxpBJoHiyw8Q2y/LMQJQO7qOR/wACjyP+A16d5dY3irRDrfhy6tIx/pAXzbc+ki8r/h+NZ1VzR03NqD5J67F+F454Y5omDRyKHVh3B6U/bXIfDXWBqGhvYOcS2ZGxT18ps4/75IZfwFdtsp06inFMipR5JNMg2UbBVjZR5dXzEchBso2VY8ul2Ucw/ZlfZS7KsbKNlLmH7Mr7KXZVjZS7KXMP2ZW2Uvl+1WPLpdlHMP2ZV8v2o8urWyk2UcwezKvl00x1c2U0pT5ifZlTy6Ty6ueXSeXRzC9mVPLo8urfl0eXT5xeyKfl0myrnlUeVRzh7Mp7KQpVzyaTyqfOL2ZU2UmyrflUnl0cwvZlXbSbKsmOub8bxINA86aSRIIpFaUIxVWXp82OoqalXki5diqdHnmovS5Zu9d0awbbd6tZQt6POufyzXPat8Q9LtIf+JYh1GYnAOfJhX3MjDH4DNQ6N4Vk1BFm+zLp9keVbygs0g9hj5R7nn2raubXw94a2sLKOW9YfIGHmTN7lm+6PesI16s48zXKjplh6MJcqbkzlV8bavPCZd9qiD5me3sppUQe7nAI96z73xD4q1l/I0aWYR5+efyhEv4dx+Jz7V19zYTalbtfeI71bCyXmOLeEVPfnv8AXn6Vl3euaHawRw2VjeakGO2IysyRyN6IvV/wX8awkql78500/ZW0gr/11KGlWVtpAZro2j38hy7QhnkY+7HLN+lLcazcSTPDZ6fPIyfeeT90g/E8/pW1baV4h1KMfaGttGtWH/Hvbxjef97H9SfpWjB4P0pFH2hJbwj/AJ+HO3/vkYX9Kx/s+U3dv7zX+0oQ0t9x57c3l40pE2t2VmP+eVtH50n5n/4mmR2N/clWsrXxHqcnq7/Zo/zIWvSY5dB0kslnFaq4/gtIwT+lV7nVtSuTttljs4/+ekn7yT8B90frUvD0aXxz+SKjiq9b+HD5s46SLxDpItDqOnWcMM8yxLEL0y3Bz/EBjBA6mt4RpbpvkYD3JwKS0tWuLxzp1tNqV8flkupGyE9mkPCj/ZX8q2rvS9J0DTf7R8SeXqE+4CK3Ee5S/ZI0P3m9z+lYPDqq+aKtHzOiNd01yzd5eRyN1r2mwTIr30KtIwRQrbixPbitVV2ryfqazp5ElvF1bXHtLaROLWzQqI7RT2AH3nPdvyqFNWTU0E1vdWVpYb9n2y9l2rn/AGYx8x/HaK53STlaGp0Ko1G89C9IwJ+XoO9MgZLnPkyJIFOG2MGwa5+7t7TxFLJY2l5PNaRNi4u5vkkl9ooR9xf9psk9q39PtbbTLNLSwtlhhXoFHX3PqampTjDS92VCblrbQtrAi/e5PpUyxyN90BR60kLFTlwKl85WbGSfpWaRbFWBFPzHcakX/ZGKyrnxDpFpL5L3sRm/55RnzH/75XJqSK71e9H/ABLvDeqzL2eaNbdP/HyD+lawozlsjOVWEd2awAAyajknRB2zVZNA8Z3n34dKsF/6aXDTMPwUAfrVpPAOpzf8fniVk9VtLRV/Vi1bxwVZ9DCWNorqU5b0KpYsMDqewrN/4SCw/wCghaf9/wBf8a6q3+G2hBt1+99qmDnbeXBZP++Fwtav/CF+Fv8AoXdL/wDAZf8ACto5c7e8zF5jHojY2UojqYLTwletzHlKBX8ul8urGyl2VPMP2ZX8ul8urG2jZRzFezK/l0vl1PtpdtLmDkK/l0eXVjb7UbaOYfIV9lJsxVjbRtFHMLkPILxT4L+KKzj5LC+PmHsBHIcSD/gL4b6GvV9lcj8T9F/tDwub+NN0+nMZsDq0R4kX8uf+A1f8B61/bfheBpH33Nr/AKPMe5IHyt+K4P51jB8s3HvqbzjzwUu2h0Gyl2VNto21tcw5SHZS7KlxRii4+UjC0bakxSYouFhu2gLTqWi4WG7aNtOxRii47DdtJtp+KMUrhYZtpNtSYoxTuKxFto21JijFFwsM2UbKkxS4ouHKRbKNlTY9qMUrj5EQbKPLqxtpNtHMHIV9lIY6sbaQrT5hchWKVS1G7sdOs2uNSuILe3Xq07AD9etWdUg1CWxdNMuIbe6P3ZJo94A78ev+cV5JeaRqs2uGJtMv9T1nOFmvM+XGP72/7ir/ALvNZ1KzjolcunQjPVuxp6/8Q52Rzpkf2Sz6Le3C/vJuP+WUZ/8AQm/KsfSLy9ihkv5Figkdtz398d+302g/eb3P4Cuwh+HSLoN/HdXa3Ot3kJT7a6/JCeoWNf4VBAz3PerGgeBINNuE1DV7k6pqa8o7rtht/wDrknb/AHjzWThWm02/+AbKVGCaS/4JkWvhyfVLhbq58+Rj8wvL0bnH+5GeF/ACtq00DSNBaXU5GzcBP3l7dyZZV9ATwo9hitbWdY0/QrP7TqNwIwxxGg+Z5W/uovVjXmd7dap4m1VfPtHuJgd9tpaNiK2Xs8zdN3+VHeqvCh5yZlapX/uxRuX/AIuvbt2h8P2Ubp2vLrIRv91PvN9eKwblmuZseINeku5D/wAucR8uP/v2nJ/4FRqOiXa3sOn6jqjyzFPPuYLMmKCGP+FSfvMzc9SOAeOlWvD2iHX5TDocS2OkRttn1BEH7wjqsX94+rnge5rkqVK9SXJf7jspUsPSjzpfNljSxPfXAstI08Ls++8vypEPVgP5da7WHwzZ4U3Za5I/hb5U/wC+R1/GtTTtLtNKsks7GARQr2HJY9yx6kn1NYPiHxnbaZI9hpsa3+qdDGrfu4feRu3+6OTXRChToxvIwnWqVpWiaOravY+HrBCyDc3yW9tEADI391R/XoK89uLq4udQXUdRzcahKfLtraH5vLz/AARj19W/kKrRzT3V5NdTXC3t+wxNdSuI4YF/u7uiL/sjLH3q/Z6tDpgkl0OJNU1V12PqlwpS3gH92NerD2HXua56lR1d9InRTpqktNZHLeMNM1Hwxr9jfSPEtzdRecY1bKxMDtK578EZPTNZs2v7LsCzsFmsTJGDKDtM4TnC8f3snnrVzVNC1DxL4iVZ757q7ZP3k9y20Pk8KiDoox91fxref4Y300CCTV44lTnyijGPPTgbsL9cVw1lRlK56tDmVNc7KDz6fDEmo6g6yCZmjjlG7LNjLnK8k9B6LwOtYra1dT+J7b7BfziyZfniTMhcqvTB9fU461m63pF54d1E2V8Nu0blIbKFSSdy+xOc+9dF4asmt1RUt5LnVbpdy20Yy6J2z/dHck0Uaag/dVwrqCp8zkdDcXLRWu8eUjBdzvM/yJ6/WotL8HX/AIvImv7y8j0k87/9T5w9I4xzj/ab8BXW6L4JUPHea6Y7m4U7o7ROYIT6n/no3uePQVV8aeO7/Qrn+z9N0e4e4bAF3PH+5Gf7n94/kK76OGVKPPVPKqYiVaXs6R0Vrp+g+ENJ/wBGt7bT7OFcFwuCfqerE1zV38SSJT9k0wGEfx3Euwn04A4rz+9v9U1SZZtXvGuGU/LGZT8reyrhVqgxuJFlmTd5MfcM2CfQAdee5rCtj5Sly0tEdtDK4RjzV9Wej6J8RL+91G0jvbK0W1upBEGhZt0bE4HXqM16LXg/hjSpfEl9DaxF4hG/mOV4EfzZz9fSvea7sFUqTi/aHnZjSpU5pU+wlHFLSV2nnFgU/FZB8Q2fmmNEmdl7hMD8zXOzazcT3VxdQy3Fuhc/IWwRt+XB/I/nWLdjeC5jusYoxXNWt/cQ2iCGHfI3zyvcOQSx6461dXUpuMomfY0Bc2cUYrGOp3KscKjL7cGoL7xNaaeq/aSwdtuI1G5jlgowB7kUDudBijFZZvsfddgf92oXvbj/AJ7f+O4oC5tYorCGoXIO0zcilOozFfvg/QUXFc2WljQZZwB701JopBlJFP41zkjzO2QoI/2jTNkhHzMAf9kUXRN2dNJGksTxSJuR1KsCOCD1FeR+DpH8H/EO70Gd8W07eQpbv/FC35Er9TXZ3V79ls2e7upBDGPmZm/wrzjx0kct5BqdhlRDiCedegYnch+qn/0IVlV0SkuhtRlduD6nuJkjDBS6AnoNw5oeRI/vsB9a4bR9Sj1zRrW+eKMuw+cbR8kg4bHpzmrk9w7dZGJ9zWsWmYybWh0MmrWkYOGZj7DrVG+8U6fp1o9xc7kAHyjrvPpXF3nibS7aQrNeb2HVYlLVxPivVBqt4j2byvbqPunK9v8AGs69RwheOrNsLT9pUSnoj0iy+IUeryPBEn2R+wJ3HH17Vmz+OX/tIWdlLJc4B3SKx25A+6PWvLokkF1AskxKyEox2j5fcVesYHstRnSS4YPbsuE6hueoPavP+uVVaLtc9OWW0W3NXtbQ9pg166H8cUvsecflVmPxBLvHmwpt77etc/HawBAwhjR2TDNGu0+/IqfpXspJnzTnJOyZ2kFxFcRh4nDCpa4iO4eFsxuyn2rUt/EMkakTRmX0I4qWjeFW+50dLWD/AMJICp22xDdstVQa/e78nyyPTbSNOdHU8VXnu7e2H72VVPpnmsF/EFyw+REX9ay3ZpHLuxZjySaQOXY6V9etF+7ub6ClTW7R8clfrXLgUuKBXZ2qXEMib1kUgdeaxL/XJBMUtSNg43+tY3YjJwaTFAXZYfUbyU5NzJ+BxWhZ6/NFhLlfMX+93rIFFAK6O3guYrmISRtlamGDXIWmoS2mfLPB6g1abWLiQY3Bf90UrmikdLijFcmbh3OTI5P+9WhDrbxlEmQMvTcOtFx3NrFIR2qGO/tZmCpMNx6A8VYxRcNGRla8z8efEHV9Cuzp+m6RLbIeH1a+gf7OnrtCg5+p4r05yqIXdgqjqzHAFc9f+NfDFkWhn1q0d+hihbzm+m1c0pPTcIx12ueTW8RIj1X7Y2u61esIbaeR9wd26KoHCKOpx2Brury/s/AGh2tgjJfa7eH93EW2tczH7zt/dQfoBgVzOoeKPCvh/Um1LQNBS31KZSoubpTDGM9WWIHczH2UZ9awrGG98Z6lc3Flb3GoXsg2XmpXAEMcaD/lmp6Rr7Llq5Y+5drWTOuS57J6RRdsWtNbvZ21nUz/AGe0m+7+zqzT6lL3VFXlYV4XPfGB3NdVP8RTAU03QtEjiWNdkMUhLOFHTEMYJA+pFcwtlC3+jQ3X9qeX8jfZSbawix/DuHzzY/2SBT5bOGGzdLy5VLQctBABbW4+oXlv+BE1k63s9G9fxNPY8+ttPwE1PxN4i1NpLa41LaxGDaW7hG+jLFuZf+BOtYq6XdrBHb3l20Sv9yw09MNIfw5PuSfqa0kku7mAW/h+zhih6faZU2Qr/uqOW/lT7fwnHAA+o3V7qt1dHaIEO0TH0CL1Ue52is/aOo/6bNOSNNf1YzXj3bbW3Rbu5i+VbS3lEiW/vLP9xP8AdT5vetXRdMfSbB4ZLhp5ZHMszknbu9Fz/CK7LTvB9wbVI5RBpsK/dghUOV/L5R+tLqugaBpiwpcWFzq1zLkxRXMx8vjqSOFH0wTWk6E5R97RGUcRCLtHVnI2qWurxagtvfxpLFKv72Mq/l7VB/x6YrqLjQJtXs9P8y/2zRRKJyw8zccZGUJxnk8muevbh/7SuYIbTTdPl8iNVW3i2psy2FwfvEkkdK07XVJNGsrQhhFYQMqSiVVV5N3UqB1weevTNcboSd3Dbodrrxsr79TM8X2Gnalq9vpYWWQ2yRqoj/hy2WXdnK5AHPODXp2k6Jp2hW7W+m2qQqxy7Zy8h9WY8sfrXDRw3A8UJqX2NTb3jr9ljZlVnKIGG75S2zcM8HGQM13+n3gv7GO5CFN2QVznBBwee4yOtejgbKNr6nmY6TbXYtYFeJeM77UpPEd02rTxWsUB8uIIrZWPPG3PHzd2H9K9tpsiJLGY5USRD1V13A/ga6cRR9tDlvYxwuI9hPntc8CNhIuhz6w+y30y3UhpHkwXYj5VX+8xP/165fSBc6pO13cyyLBGQI4UYqg9se1eh/HaVbbTdHs4wsVurSS+Wg2rngDgfU/nXMaH4N1SHY82o28G5A7Wrvg8jjtXHGjSw613O+WJq4nXp2Oj8Na1c+HSbqG5kayWUNeWjfMNh6uvoR1/CvZ1ZWUMpBUjII7ivAryCXTGKSnCyDy/MAPltuHTd717R4XuBdeFdKmGfmtYxyc9Bj+ldlGaktDgxEGndmselJig9KStzlMJrWSFfOuYZ0BOAdm7/wBBzWPq1vsaaNAVMyM6AqVzngn8/wCdeg39pFfWrW8oYxvwdjFT+YrCbwLoklxFO/24yxAqjfbZPlB6gfNXIdsYKL0K4VzbxSrbyMHUHI6UjeaoP7iTPoBWzZeHLKwRUgkvmVeiyXkjj8i1TF7G8Z7aK8QzL95YZgXX+oouxezRwM0niW41qzZdFuo9PWQ5aKUZf03jsv50/Wk1Ndf0iU6JczW6uWlWDa5DAHYePQsa7uPT1hcbHmYAH5pJmY5+lPMbx5PnA+pkHT8qV2PlMGSK7aQI1pcIjf8APMrn880v2WaOYKlhLtY53llP9a2I7yF5hEs0cjYzmMEj8+lVr/xDomlY/tDVrO2J5CyyhSfoKSbFyIrS2N1tcRRLu25Us/G6snRdVbV3lgWz8q7gJWe3aUBkI/mPetiDxn4YndUi1/T97fdDTBc/nXO+NrE2bx+KNLlETx4824iIZU7B29VP3W9sHsauKbdmRJWV0dALW7JP+jKg9Xkz/KuZ07U9X1TxBqumxLYp9jl2DczfNgDJ6eproPCfi238TWkkMqrb6nb4Fxb5/J19VP6dK87TUW0n4qaiqOFkmupUIY8KHUEMfb5auNJttPdEynFJSWzLXxBbUjNpWgxNb/ar+YDbEzE/U5HThj+FWNNtbXXrXV/D8PlCxtttr9qkb/WTMNxYe+cGuVbXDqus6v4pkdvlVrSyU9UQjDN9dq4+slRaFdQW8kP2ti4gaS8MXRGmbgF/9lUH48itnQk4pGcZwT5mbHw4vZINUutFvJBG0m4gE8CZPlfH1AB/Cn+KNVe9+0W+m3g8uElZY0HzN759PpXOeMIJLTW476J3aS5iDTsFwIpsfcz/AHtu0kDpyKv6bpV1dKt3YtBcuigvtfa67lyAynvg9jXn+0jSbhJno+x9papFbmLp9utzeIj8p95qlkmWaVkRFWFThABTILgQXkzkbdysoHoagWTbHtTlzW10xNWKFtdB7pFRfNlLFUiXl3kPbHsMV0Ph2ybUNeVLhi7hQ0h/vY/+vWhpYXSbHUrxIY0ujZeUZNo3BpHUdfXarVa+Hdq0viuRT0W3zXmThGNdLuenGpKeGk9raHYiNz0BpfKc9Q1dKbTbSGD2r1vas+d9ijmzCw/hNHlP6GuhNtntR9iOOgo9oP2SOeEbDqDRtroPsTE/dFKbIAfdWj2gezOexS1ufZEH8C0fZ1/uD8qXtB8hh0Vt/ZFP8FJ9jj/550/aIOQxaK2TYxn/AJZ0v9nIf+WVHtEHKzFoxW0NNjP/ACzpp0pf7po9og5WY/40oJrUbTEHQGmHTT2J/KjnQcrKIcilMmauHTX9f0qNtOlHTFHMhWZCJcU2e4unhkWC8kt5mXCyj5ih9cHg1L9hlHpTTaS/3c0+ZBZnmX9n3c+vXlj4ou5dWmiVZ4Z5pmKPExI/1edqkEelRXF5fzJ5PhPRmls1bZJd26ogyOoTPBP+10rrNa8DPresi7mvZorVoVhntohjzVVi23d2Bzziuht7NbK3jt7e2WGGNQqIi4Cj0FczoqU3KT0Ov6y4wSitTyptC1S2tGv5PDJECnddxy3Ze6uV7/OvIUdSowT0Fb761HdaDCt3qFjBou393Y2K+Rb49G/ib6H8q7zZL12GqkmmwSTRzSWETSRksjNGCVPqPSqlRurRdiY4h3vJXPOdS1/U4lhTTNAvJLVgNtwbdtir6qg5P6UWkmlNcLc6pJd3dwv3ftFnIqJ/ux7cD68mvTS5HbBqKW7EUZd5cKPfmspYanFb2LWLqN7XORF9qGrMIdEtiEPD3dwjLHH9FOCx9h+dbLazp/gXS3urkPeX7gK87ndLKeygdEX2GBUdzfXl9J5VvKYIu7L98j69vwrI8Q2MEOg3SAAu0bOWc5+6M5P44rCOIp0nakr+Zq6c6zvUdl2MTUviv4ov3b7K0Gm2/pGgeQ/8CP8AQVo+LNRktNPtZ7+a4vZBaROkc07YMzZ+bAI6Y7V51EfMt1PqK6vWZZNc8K6JdplngBsZ1AziVOY/++gTWkKsql1JnbisLCjCLpo5/Tbm7v8AU3uriaSd1OZHdup9Cew9hXV2ttca6YjeSeTYgN5YPyg8ct9APyA9TUmm+Fv7CstPa/dZEcb5YVHyq3U7j/EQNx9Plq/dXlj57W0IMpbl2CeYxRT97HpkYVeATyeOqniFJWp7HGqbT946i9t/+JY92HeMTotvAN37yQdBub+FQPm2L1xya3fDetPNGmmagsUN9Eu1DGNqXCj+JB2917fSudso57y7JlLCKJtsUZO7Z65PdvU+tcx8TtTa2Wys7WQxTBw6PGcOrD+IHtjj864sNipU6/Itup0VMKqtPz6HtdFcl8P/ABX/AMJPoCfaGH9pWuI7pR/F6OPY/wA810Wp6la6Rp8l9eSCOBOMnuT0A9zX0SknHmPEnTlCTg9zzL4ieHjfeMrO+vFa6s47feqK5zb4ZR933Jzn654FO1ldHt79Zb26SK5kQqEkbKsP93seTyK7ayhTVJJ57po2MybcIQwC9gD3A/rXhPi6zu9H8YXMdwu5/MMqF13fIemcjnjFcFakqsua56FCbpwtY7670W01i1azjTFtfZd3Zi5D44I5429eK6r4aafqWl+C4LPUpRI0c0ggOMHytx259+p/GsH4Taddtpkd1eoUimleS3jK4+QkZbHuw6e3vXZLfw6T4on0S5eONLoG5sWLgZ/56R+xB+Yeob2rXDU/Z6XM8VJzV0jZPSkpTSV2Hnl5XH4U8EBvaoOmQOxrmfFXja38PA21vEt3qRXd5O7CxL/ec9h7dTXnOooq7PRpwlN2iUviJr8lqI9KhuTbxPGZbyZD84jzhUX3Y5/AV5Va65caFr0V5pthbWzW7HKtlmkGASCR3IOKjn1e71bWWu9RfzGdzcOOxI+VFHoODge9YU100jPcE7hIxBYdsnJb8f61ywk6lXm6I9SUFRo8vVn1irbkVh/EN2KJFV12uoIPqM18723ivxPLi4bxHqGWOVUFVUeny7f516d4L8aXWrz/ANlawqLf7N8MqjaLhe/HQMPbrXf0PKaLeseJNa0u6aHTPBV/fQLx58cscan6LnP6Vh3njy+jTbqvgeRYgckTnIH5pXc6prem6NAJNQvY7YP8qbuSx9FXqa8s1S88BW8c0hutSlnlyys91Jw574J5Psaukk91cyqO3Wxp2nirwPrEclne6N9jVh8wWHeg/wC+en5VE/hZLeym1DwLriXCBT5ll5isjKeqlen4MB9a801G72PF9mivbiPqzSpxj224OfqaczfZZhKGmEv8LxswkT23g5/A12xw19Vp6nLLEWa6+hPHq0mm3KXCxnT9Q0+U+VkNtX1icfeHpg9sY6Va8W6jbavr1n4jssCPUbLcU7xyY2uG9wQazdbvrzVjDNI0dzexqEMkqeVJNH/df+F8djwaFMcxiltoW3Ts0UkA4IdhjPPfjn6Zq+TZy6fkYzlq4w+1+ZPChh02KHdgOVmYHucd/birOk6bNLJFZ2xHnPh2d+gduQW/2VGWP+7jvTTFcRafPcvCm2MeUYn+8RwDjHTrUcF3fCN7oKkVqz+RcFA3mR99xHfJ2jH09K2rVqdnyvyNaeErppOPS56C1rpmtaHf6HYkTJpircidz+8ndTlyfZuR/wACqWK6jstP1EQWcMEzCJoDEuBIHG1AT3KkEfSrPw48NR6PoE+pCdbzUpzK3lo+UWQZGwt/EQeM9OuK4jVdXu9KGnaZdWV5FJa2ocrImwu5BXIBP1UfUn+Gvm8XTVWonHbqexhp+zg03qUta0ryriW4sLeaW1GBI6AvtfHJwOcHr+PvWXaXyQSBkSN36LuByPwrWi8cX1r/AKPY6VvWPG8rgncevfn6DpxW5pfxBjtrpJNRsI9in5wRj+eR+eK39ooL3jKzZJ4d0ibxFZX+kXD/AGTUHuIblfMQjdAqlTt9cFj+dbvh3wvfeHfHdyQkjWBRkWVv41IyPyPFSat8QfCOoWsTSPdW9zb/AD280CDzIT3KkZBB7joay7b4r6jFbl7nRpb+3XJNxB+7cr6+W3f2U1i3RnNS6mqqVYwcFsz1HblelN8sjtXK6H8QPD+uPFHb3vk3Ev3ILgeWzfTsfwrsk+ZcjmulHFYrCI4p2yp34H3ajGSelAWG+VkU3yR3qY5ApAMmgCMQrR5K1KAKME0hkRhFJ5K+lTbD60nSkAwRqOwp21elGaUUDAItBRTSUfjRoAeWtJ5aClz70mTQAu1PSk2p/dFGaDk0ANaKM/wCmeTH/cFSbWpCp/vUBYZ5MXpSeTGfSnGNj0IoEbg8gUhDfssLdvyp4sISPu1PGv8As1Hd3sGnWk15dSCOCFdzsewqr2GombqzWOmWbSShQx+6vdq4KeV9RusqgRfbtTtV1KXWNRe4fIDHEaf3V7Vu6LpiQwrNIMseVH9a8nEYh1HZbHdTpKPqUbiJNJ0sSGPdPMwSNO5JNcnrJN7HcIPmjeUW4Hqi5LfmQ1dPr93nVJpjzDpds05HYyMCF/8AZqyZdMNt4SjeQ/vmGV9ztOT+prOHu2Zb1PIbVilsN/VTtNdR4PvLWHWxp2pYOl6pi2uQTjy2P3JAexVu/v7VykrYtpNhHMpxj/eqd8EFD3U5roTcJ8yPbaVWh7N9ketzW94+j6jp12RJqOmyMu7H+sZPmVv+Bp/6FUWlQeXbQwwRCKBPuk/emYfdb/dVdp5749KZp2tvfxafq0xLS3mlI1wSfvTQs0bH6thau6OsUT3MjEeUjhFb/ZRQpP8A47msqjdFTS7q3zPHS53G/wAy5qWow+HdFMwKLIy/Jv6KO7H6fqSB3rxy+v5tZ1OTULgtyNsSsc7V/wAepPuTWt4r8RHxBqCxx5FsoEjD1/uL+CnP1Y+grBLjdsXt19qmnS9lG32nuephYKX7yW3Q6bwDealY+Iry5054lSK1P2jzV3AKWUbsdyCR+tXvEZub3W3XUr24vF2JIiSvhU6g7VGAOlWfBNqNN8JazqsiLLPqSG2tYif9YuPmP0GTk/7NY/iTV4k1q4VMb4YliXeceYwZt2PpXp0+ZWj5Hk4pwnKc7ddDe0O51vRJriXS5POto3H+jy8jaVB49+vStBkfVb691S/f/SrlFiQH/lmg6BR25Oa4qKY6hMsjx4JijRhu+Uvzxj8qnWzhfd+6jG3r8tOVBt6OyMqdaELNx1OhbUfFYVdOst9pAo+eYlUBJOW2ty23PIAA69a5e40CxutZczA3ThhGzsTgt/EfX8yelW3+16ekr2U9whTcFCSHBP8AuniqNvqZgeOZAJIfLY+YepbB/XPaqp05QerInODXuo7bwzqF5osF3NbXhWxDnZDcuXjAX7xyeVH09K0v+Fz6L/z43X5N/wDE1x1zd2d94ftNKUv++PlXEYYK67RubPsxx9Q1N+x2/wDz7x/lXHVzF0HyyM8RGjFpJX0PZPFevt4c8NXF+mDcEiKHIyN7cA14ZFevdC6vbsmb96oRWOfPnbozn+LA5x0xiu9+L99LKNJ0yNisUjNK+O5+6v5ZY15jAZpksbeFCzfvJwqclnOf5ACis9bHoYKFoczJJsIZhvLPsKuT7btx/Hkf8CqO0gBkWP8AhXrXaeH/AABNdeEb7UdTmVvMgkkjjQMHGzdtBPcE88da5CzdVnyTww4NdOGpuCdzDFVo1JLl6GkAAMDgVowajLYW1rqETf6Rp9yskfqV6lfoRkfjWdT4gC/zRl1AywHpXUch7P4m8S6Np9ray3FvHdy3KbraMRCVsEZBx6dK801Dwp4k8Qam2pNYTBW+4CEUIPZdwxXY/Dq1kuNHEt7ZhZ7RhDbyyJ++8gqGQN7Ybj2rU8UW+u3kAjstQg02xXc1zMc79oHYj/8AXV0puOi37nJWhzPXY8g1vRJ9NikS7+1yXOBthQR7F9225IArnrfTf7QvYxCS0YPzTlSR+C9v51ratqHmxww6fbXJtLhj5ctwpQ3GDguQOSueijOT1Paqxtb9L5LT7NMX6SkbVKL3H90f7o/HJ6d3tqdOHNN6eZhGlVqS5YLV7WM+aGa61IWpuluYo32FpNyQr7kDnA9q6DT9DiD7orhYJYwsjPFukjkYMdm0HnnB/KoYLS5gvmSGLMjMShmlXYqZGd+O5GB6fhWvexw6WtpdXSPbSmRgscbg7yBnbwMc4zn0rwcfmjm/ZUHq9j1sJl06f72srcvQjuYIltJbi+ntbFHAkcBfM8xuvU8dR/CM+9S2txdx6Q9zqlre7Jvus8QAcEfXvnvziqei2c+v3FzeTurLaviO2jX73Jwq54UZFd74ba61HTrp7mbbLjy4reNsIgByOOu7I71hCrVpazld/kdtOcm+YueBdQhs/DWrX7ygWUcgnH/TP92Ny/XIH4mvPtXlm8W6tcajLbxWwmK52qC/yjA3Mepx2HArsJIn/wCFa6nZCaVnimW4dHbcViZlc4wB8v3vpgiuY0sgW4PXDc1darJK8epzwSlNtlRvCd7b23m287nHKq6jH6ciqUGpNNIbbUIT5icHfw6/Ru4r0pHWRA68gjivPPEWm3a6w8QZWkfM1s7nbuUAl1z+GMepFThsRKUuWWpVWmkroas9vp028+XcwL8zbEXzE9iO3+909cV0f2kwKHlm02zJHMDBrhx9WUgV5/b3kcNz5pM7K24rCYWySwAIJ98VpR3UFlFEss0fmbMESsAp/PrXX9Xg3doxVWWxY1a3s7W6SeCRHiuG+dFiKKrf3lye/wDOvU/hh40k8SWc9jqG0X9qSqyLwLiMcbv94cZ+oNeVyWV3cxfudMv54pRw5tnIwf7vH61raNY6toMK3H9n6hbfvFKTuoBRyQoJ5zjoOlbaRRLhKWtj3x3BFRq/41yY8T6g8KZsbeObaN5eUsN3sAOlQzaxrFxGVmEVvCeMwBtzfien4VzyxNNdQWGqPoQ+K9W+03KWsk0kNhDOGmMRIMnl/Oylh91eAD+NcfceKvE+tanbXVnqDwWnmh4beKJi13g/dSNfmK+rMQPeuxkit7Oxig+xvdS3P7tLZMZkJBJznjGM5JrM034cBLya7nupLJpz+8EE7yTMOymQnAA9FWsqNSdS76GtWEKat1O00CTWpNISXX4baC+dixig6IvYNyfm9cVqK6+tVLe3jtbWK2heQxxoEUyOWbA9SetTqMV03OMl3gmlOMVGScVGd5pXAfjJo5FNXIpSKLiFyaTn2oC5p2AKBjce9ApcUYamIOnNKH9qTBoxSGOJ9KZyadikJIpgKOKXIVSzEBRySegqGWaO3hee4kWOKNSzu5wFHrXIa5r8zstusIaadd0VrKuRDH2klHdm/hT86HJJXZUYuWiNfVPGmn6esfkmKVXJxJLOsMbY67Wb73/AQRXA6zrd74i1C2e53QW75njsw+dka/dLerMxB9gKzPsR1G7jbe0st9cpAZXO55FzliT6bVbAHAFOtd134s1SQfcBWJPZQzAfooP41x1q/PF8p0wp8rN7Sbb7TfKhziu1dkghLHhEFYXh632XE79cDANT+I79bLT2z2VpWH+yg3fqdo/GvOSu7HRc566U3ulkA/Pq2pbc/wDTKM/ywh/76pniXVEaOWKLJitoW2hP4jjr+dQX119iNhZRgtLZWogA/vTP94/+On865mNppI5ZDdeVLOjJITHv4PpzwRW6jdhCDlex54zBLG3Qn5jg475rVt9G1W8Xf5HkRP1kmbYMfTrWusui6HIkNrEbi9I+VmG9x+XC1eS3vLwLNJaX92W5Ajt32r+ddfLJ7RO32qWlySxsbyz0+3tv7XhhihDBCkAz8z7zyx559qnad/Iktx4i2q6FGASLkEYPaoZI5rZ49+j3SPI21PNgxuPXG5jV5muLeIzXGmkw95ItjY/AHNYVW1K09zB1sNCVnJJnKaj4euQsl1ZXKXSH5n8nr+X+FYtspurm3sR8n2iVYyR1wTya7ttX0W2mZ4ZIGuMbWWIBT681UisLKDVIdenHlxM+cfwoxGN+fTP881d39pG8p8sHyM69NLTTfB2qPZKZLqOwdLdHbcQgHb071wxjeTTfnEchWMO7zEbSep69Sa9R8JTW11eXsP33SNN4PQK2eP0rzViyXDw2AiSGMsivIu9sAkDAPt3q8JV5ebnPNnSlNpRHSW0KxOInkZUSOSPyIMgEN2J47VbhuY0mdWjvSx+800cYH6Vn/ZGm8tLq7uZygCLukwAPouK2F0HTNo8yzjkf+++cn9a1qY6EOhvTy2pPqiXzbVzIDJ1J/h9qx59NtVEk1tJH5zg/Pt5B9a0X0DTNp2QtB3zFKyY/WqU+mXVtte1uFu4zz5UpCyEf7LdD+NFPHU56PQVXLa0FdakGiR2xsVmito4piSspHLFgcHJ6+9adZmmT/wCk3MGCBkShSMFc8Mp/EVp14OKg1WkmzyJJp2PU9U0DT9c1Owvrss7WW7bFgbJM/wB76VmWngXQ7K/F5FaOJVkLoDI21cknAHpzXYJGqM2FxioWkBkwOlfSOC3I9rNRtcim+0rb3Bgjjlk8llijkOEZscA+grwhPCWvJJJD9hibyXZCBcKFU55Uew6V7frGrpoWkzX8gDbBiOPP+skPCr+JrznS/F62rx+dpd1M+S0jJIhLOeWbGfUmqUlHdmtBSadinpfgnXJpds9tb2yH+Iylv0A5/Ou+0rwTpOjolxq10rD7w88hEJ9k7/jmsp/Gt/MGTSbA20jcefdYYr9EH9TVVPs1vcPeXt413fyf6y5nbc30Xsq+wrGpi4x0jqdcKEnubmo+PNA0nxDHdQXpktLhFt7sJbyHyyuSkmduCOSpx/s1uwa/oes2+LfVbKdG6r5yj8wTmvN9Z1vT5rMwfaVy3fcOKwS2m3emtdXMMDxsuWcRhiCchv8Ax4N+Yp0asqm6sRVoJdT0K58GXVxruoa59rjnvWxFYRjlLeMDC/iMsfxPrWB4105LK/0yy055o3gtt877uJVDHap92YuS3+Nc74YhtpLl4JgRLG2EmidkbHVWBFdhLp+n69ONM8RSyC7lj8qz1BTtMgHIVh93zBz1HPaoq1Pap0r2fmXQj9XqKs9UuxxuoRxPZPcB1Etv8+5gQrMCDtI75IxVWeza7urWe5vAkrIdoEbbCp5bd15AwM9elak9np+meJpbcG4163t2YeX5hHzFQNkj8LwRnCg846VmXQe0uHZ7Ce1tGZtiPKZRGD6sRz+PtXBSw8qGt7s9XE4qOJV4x7HV+GY9O0uCK0SXE1yPMBxxIo67G/ixn680y81eC30uTVNTmMoEp+zW0S7WVj91fUtgjn3NM03Ugtmn2P7LeyBi+zzdrLnqq8H+mafcro+qJMbi4ltsssrKBhkbHVTg9QB+K1d7u8jnSskmZsuqX7SSWUVxLbW11Gu9lXdI2Adybuy5LHPX5qo2Z/s24Nqz7ov4STn5f4Tn9K0oHgiv7OOwhn8kybopLjiQhfl3Y7Btx/Sm65bveSXTxQG1uYCjqkg4YMvPT+BiDyO/0q5Pm06CVOKXMtzb0q6wfIc8HlDU+s6TFrGntbSHZIDvil7xv2P+I9K5fw/fwzxqJUbb3BPK/wD6q7ZCpRSpyMcGuV3hK6BWkjmNC8Bxauv2i61KSJEdo57OFAGVx1Xf6d8gdDWjoFlpy6jZW8mm2wlJnjuMruVnjCgNhs4+7+p9alluX0LUzfqf9GuGHnD+6wXr9GUY+oFZ3h+C81DWNP3IyZE93cZ/h8xhtU+/3vyr2qNT2kFII04rZHfQPJFfzwPKzowEsYP8I6FfpxWD421X7BHpVqWAjvLsLKe4RBvJ/QVev7hoPEVqyMMSQPH9GDA/yNcV451jS7nxdDZ3jzyLpsO7ybbl3lf+HP8ACAoHPvWjV1YKsuWLL+h6zqWv+JDY281rptqY2dJJIhLM2COzHHOeg9K7N/C1w9nOZPEN7LeNzFJtVY09AYxww9a8rS4klkiEENhpIjdZY9iefcZByCXPAr03w14lbWAbO9CQ6nEu47P9XOv99P6r2rB0YRWiOCdWpumULvRfEd1arDcrptyEbej29xJBLG3ZkYjg1oeGLjWovtFtq0U3lRkeVJcbfMbrkHacNjj5uOtdAY8nPQ1E0S561CSjsjGdWctyysxJ+UZFSrKuPm4qkAQODxT1DVSkZ3ZbDq1PJXHFVQpqRSRVDuShRS9Kj30uSe1MdyQEdqN3PSkAxS7qBjvwoI4pVPFNLc1QCgYoIo3gCml6TADx3oGSaTqag1G7ax0+WdBmQAKgPdicL+pFCA5vxHqfl3EtxMgktLKQRW1uT/x93fXn/Yj6n3B/u1zN1DLaaFNeTyGTUdRl8rzT1Jb77fgobHpgVNek6n4oeENut7FjZwe7A/vX+rPkf8BqfxGhn17SrBPuRRM+PdiFH6bq8/E1eafKtkdtKFlct6FpEWLW4cbfsz74xj/ZK/yNYfh20tzZRTQx4a5cyO2SSSW967LUJm0zSLme3tJbl40JWGFdzuegwO9Y/hfSnsNCsILkYnjWNGH+0B8361y39016m7aQLDLcBFwC4wB9K4bxBqQ1HW0gQhoPtCxf7yRHe/5soX8K6nxFqbaXp7/ZiPt1z8kAPY45f6KOfyrgZY7bSIluZ5cRQQ7Fz15OWP1OBRDTUdr6Im1C5tbJptRu5dvqx659B7muNPiHTUtTezaHJM8krjMkuAwzwAO4AwPzqpqF3ceIbtrqbdHYQ/6tP8/xGsDUboyDanCL8kajpXbhm6b03L9l3Oni8fXqxstnpdlbJ/CFBO0fhio28eeJjFIUu4YULgKEhB/LOa5x0NrYogGZZCPzqe2tJb68gsrflt2wHtu7t9BXQ8RN630On2MIL3kdx4dl1/xEguJdTLNDKfL86IMnTnpj6VuXun6rdQyW/m2qovysUDDaD3Are8NaPDpthDbRrhEXknqfr9etaBhH2u8bHyMqivDrYvnq8z1sc08FSqe9KJ5D/wAJJbvrH2TxBplvdRRMVW5gTZLHjuPWtNrTRIY2e2t2v+f3E9xuk+U9CS3HXOAOvFcZfKZ9avXUfdu5Nv0ya9K0qySTyJppJGWIlI0/hjGeoHdvevWrV24pSFOkoxTXU6bwZpraXol5dzH55Q0khPqB6+3+NcFfWKW+l6XNIVQNB5cpLbefvjn/AL6r0jxTdx2Xg2WKzzmdRboqDLnd97avdsZrgtSh1jV7FLc6I1uq/vE3XSkjHQHAOD9M1xxqJJuTtcIVadP4mc6L9ImTlpSz7GKZbGOjfTFaQ8SMuUEUjsvU+UajOj3US2xuILi3ZgXePmTgDplc+vtU1toS3IaRb2YA4OYtpBOPcHtiiUqckbxr1Jq1CSuRy60biIMFlkTqFWLbn2NZpnup7u2eRZY/OlEUhVMMRgnCt/CBjtWjd6Dp727rZSAz23zODKfmP+19aSytobXUJI0+RxCjeWGLcMTzz9MUueMIOUUTi6lSNJuT+4uW1pBaRlLeIICct3LH1J71NRRXlyk5O71PB1Z7PHdmZcfxYrm/EXiy10FhbLE9zfOu7ykOAi9izdq0TKLSFp3fCRqWc+gHJryh3m1nULi8k4knYyMT2z0X8BgfhX01WtyoeFpe1fvGlY+IZdevftWpZea2JUWZX93ErdSB3b/aPUHjvUOrW0GnalHJaTRGKT0bdt+vv2/L3rJif+z9VSZ/kCricnps6c/mcfWqM15awu/mSRyyiIRW6IuDJk/fY/TNaRtVhqdv8PRG9NqiWsnlzFmkxnyIf9Yf949FFMOsEqvl6VZo/drgtMf8K5/TEAMhAJ9WPJJ9SfWtLadu7sOKuFGENkQ6kmWpdY1R12xTWtv/ANcrOP8Arms6WeSTTZrTUvnjaRpPtMY2nnn5go45zyAatRrvjkGOQNwpdv8Ao27BBVq0sibsp6a72LpcibfGu2KTK7XT+6xHZT0/n7ejQSQapY7JkV1YfOh/nXnFyBH+/IJVVKyqP44z1H4dRWxo1zdwRxJE+7YoyW615uMp2lzI6qErqzNRrJ/Dbb41D6c2d0rZLQe7+q/7X5+tPj1SZwyG3WVgN7fwAIfu9epNbFjcTXSEyCPZ908dawtY0C5hieTS4/PTaQtuX2vHzk+WemOvyn14PauVe+7OVn+B0c0lsxbez0zUJFlhtjFMfm2Om0nnqrD+hpmtrf8Ah6Zb2DMttMuyXPJBPr/nr+te2vPtVtbgMbOzSRZfObAbfgquR/Cq9NvfPNb8XiHSrywaz1kLaCTKYuOI5h6q39DyKq75rSj/AMMWpKas9CDQI7bypdZvbmDySoityXGFTPX6k9uvAqJraOebXZoSHUXsPSTeGXauVB7fM33exX3q9a+ENGLJcwKkzA5WdWy313L39+tUdZ1SwtNPj0TSnj3K6fMclFAcbvm/ibr+tDs04x66FS0jqc1olxaWWqzwSoBNA/lzox5UjjP0PrXfxXVvLtEUqHd90CuN1DSIJPD5mltRHeafNjzU+STyy2CGI69QT9Kq6dp0soyt/eKM7diSYJ/GrrUeW12c6vHQ3vEGp+ZeWemWm2ST7QrXDdo1X5sfXj8PxrutNgisdLRwBudQzHuTXmt9bf2DqmnLa23nI0EnnQowDhflyyZ+82Tk+orbj1TWdSt0trDTr9i6/u5J4PKjUH+JmPb6ZrvwqSpqxpCW9yPVLu41TSNVv4JDCtn5yxTJ13KyjcPfKtXEWUBDFxE8w3fNklmY+pPc16D4ltIPDfw8XSI33y3DLBvPWRi292/IMa89gmMRIywB7A10HJiHqkarWkUGGZ/kc/uzjlW9DUsM0vyRm4e3u423RTJ96F+x+h9Koi8WCNtqrHG/32Z8n6+1P0q2bV2aUuYNMiXM97J8oYDqE9f96hmC10PSvB/jS519ms9R09be6jQnzYn3JNtbazAdhmusI9q8r8Mao1n4sivPJEWmXiLYQxFcGFR/qm9tzZz/ALy16gVfJ5rllJPYxqx5XYmU89KkyKroj+tO4Xqc0IzJST2NCcdaaGFLvWmBLle1KKiEqil85uoxTugJwfrTwRVcSnucVIsy55NUmUmTZppYUhlU9CKjJLd8U7jbJMrjrTOtNwfrT1U44oJ3HJzWXr5I/suEZ/fahCD9Fy//ALLWogIPSs/XT5cFrcngW91G7E9lJ2E/+PVSRUdzz3wuC81vI/Lv+8Y/7THcf1NbM8XneOFOPuQx/wDsxrH8MHy3hjfh4m8px/tK20/yroUA/wCEwuNw/wCXeMr/AOPf4V4c/ikemtkbdZF5dRwa1Ar4EccTMxPbP/6q164bU7g3epTOOm7aPoKyWpQy+ujfX0l2wx/CgPZR/nNeWeJNYOr6qtskuLZXKpz97HVq6LxP4haFX02zHzSJ882einsPw7+9cw8MNjY7mKGWTazFkBMSjptPUE5rqpR5dZbm9ODsmt3/AFcZqNz5VkIIhtVflXHqe/1rMW13TQjsPmIqRi9xcR5BCfeC1bKtgCNdzt8q8VpdwVlud8KUN+iKTh7m/wBsXVflU/3fU/0Fel+DvC6Wm26ljIcLtUHt/wDXNV/CPhAwbbq8XMmchf7v+Lfyr0m2tVt4wzgIAOAeAK48VibLkgczfPJsmgiEUeD1PJrO1S+i0rQr3UJ921FLYUZLHooH1OKbdeKvD9rK8M+sWayLwyiQMR+Vc/qupXPie2is9Ps2h04TxvJd3I2mRUYN+7TryQOTivPp05c3NNWRnXrwpxepzXh7wezRy3GqRvG8jBlicKT0GScH1zXRWXh61toFSYvPJuLOxdgHyc8rnFaEl3CjOnmp5ijO0mqGmXMRgZZ5QZJXPDHrU1MTWqNyvZHgTr1J7st2rwPsjSZpmtwyru6qCf8A6wGatVk3Wk7V32hK4B3AsefpVa1ubqzmQTK5STAAc/qKxknPW9zN3eptzTpbxNJISEHWsuY6VNMZ/NeOVipYoWGQO2OnTimaxepIBCjZCHczDpXL/b5h2X8q1o05WunYcb9DrRLpN4Q09vCPLBRBKoxtPt+FZ7aHoS3azx3Esf7tgyxytgrnIHsBzgD1rLtXmmJkdsJ2AHWrVae/DRSY7vYnv9JWxiF7a3czQM6Axud4CngnceahwfSrUGpT28IhUIyDs4zUv9sXH/POH/vmp55P4kI67xbceT4XvmBwXQR59mYA/oa4TS8bZR3yK6P4kyf6PaaahU+YTK4YcYXgD8cn8q4m2updLKPeQzGJhgSKM4+vY/54r36ivojtwi5Y3YeIrhoNJ1d0bEkhjgDegIGf0LVzdpM09sruckcVb8SatbXlvPb27OSZ0lOVwMbMVU0pkW3RnTeAT8ua9CirQSFU1kzd0WJ2ZyRiJuCx6VqIII3aIAyMRgk8Csa0lmnnDyMFi+6M8KPYCtaVkhIm256Hc5wK1JQ63uHaZVCqqnjCrSgTPDMsm48ZGaiSY7lJkPXogwKPORGlYrwQckmgDOvmA8mNsjfKq8detbkmm6np8pkjglngblJI13ZHoyjvXOSzibUrd12BUmjxnofmFdvo95qVs2yMyXSo/wC8hd9zKD7HkfVcj2rOpTjUVmdFBrVFbS9fvpphEqbkHy4aLaQa6m2SRIv3rlnbk57e1cgbh9H1x/OTCySs6huC3OePzrffxDZxWrzyHywq5Xd/Eeyj3PSvHq0mp8qR0xfcpNp8N3otyG/dp9tmCsiglvnbg/jkUWmj3FxDePKd1lbRMPmbjeB8xA9eMZ9KsW7SRSabpOVP2aL7Ret6SY3Ff++mH6VoWOpWWk+Djc6mwAvHmdYsgM6sxx16DGOTxXrezjyrm6FJK2py1po9pDp0N0IPIW5l8mVFDRhtzc5VSMHAxWgLiwtm1TRXvIoUgjjjtYiu7yxuY/LsG7oefrWXc6p/a9vHFJaoumRsGijZjFCCOjH+OQ/98io/7TuxItrYXot8/cSCCOBT/wB9ZJrlk4RkmldoagmXbjXIVvNQtBBI9tK7K808bIjKwzu3MOOp/Ksu2mms78pIjxBSDnaQsi/wuAexq5Fq2rlV0nUrp0lvXEStPHsdAfvDIGG46EVv3WhWeqeStzbkpENqfMVwPTI7UqtTnVpI5cTXVKSSMaWQ6tJLq54FlGPII/jw2XYfXO3/AIDXfeFJWl8M2RYklQyc+zsB/KucmSGG/trJ0VY2g27F4GwEDH/j1b2hTx6f4SS4m+RYFleQN2IZs110bcisa0ZqcVM4Hx3qdxqPjIWsIja006ArtkGVkkc/N+QGM/WsHyrYk7rS5UdhFdZ/mKtpDNe6lcM3+tyPNY/3j8zf+PMR+FX/ALBEs8SAFsZZya5auIlGbSM+VT95mTGLCNwY9JuJ5B0NxICP5n+VaUAudWulF6R5UOClsnCKe2fWtyy00zgsgVEHfHWltrJ7fVtrrgsVP1rCeKlJWKjTSLeoaYv9lSpCMTbPlb/a6qfwbB/Cu5s9Rj1DSbS9Tjz4Uk+mVBrlNQZk065deCsbEfgKueEJRL4bSI8/Z5pYMegDnb/46RTwrdmjDGLZnSCZT/FQZPSqpnhjXgioTfqPurmug4opsu+a+fSneafWs/7Zu7YpDP7mlc1UGaQkNOEuOtZYnY/xUeZIT96nzCdE0zMCeDinecjd6zVkZepqZZH9sVXOCol5Zj2FTh8jkVRRmPp+dOLkd6FIr2Jb80rxmpkm45OKzl+Y5qUSKo61SmHsWi8su1/vA1FqkUWoadc2b8LcRNGSO2R1qtvJIxz9KQzASZyR9aaqDVFnl2kapLPqF0LkCO8hmxcJ/df+L/x4N+ldVd3vka7pl2FzHdx+Q7gZ8tlO7n/gJeqXinwxM2sHxBpFuZLsJ5d7aowU3CdmXPG8fqOKzYZtTuE8uLStTV/7ksHlY+rMcVwVqb53KK0Z1Qelmbms+IRHE6ROI0A+aQntWGtiRpdxrGsI0WnQxF47Nvla49DJ6Ln+Hv39K3dM8OLFJHeaq0bzD5o4E+ZEPr/tH3rA+J97JPaWGhWu8z6hJucf7Cn/ABx+VOnSUNWV8TPLSbm/nuNSuBuTzN8r7eMk/Ko/T8MVSnZru82Ekopyx9W710Xix4dOistPQ2xeCPc32e3EW49F3YJLHqefasK0h2RAn7zck03NNc6PSwn7zV7foiSKEtN8qszMQqKoyT7Cu98L+GPLIuLvDT+3RP8AZX39TVXw1ozDZNImJnHyAjlV9T7muyv9QTQtPjMMXnXkx8qzt/8Ano/94/7I6k1x1qr+GO4Vqyd/5UO1y7bSbG3tLJ0TULyQQQk4PlcEs+3/AGVB/HFYTeE9InfzL2Ke+mP3pLqd3LH1IzircFrBpsJurlllu2GZrlh88jHrj29B6Vn5u9VnO35Y19+F/wDr15rqtaU3bz7ngYnEurLTRF8S6ZpcIggihRY+FiiQcVQutWmnysZ8pPbqfxqyuiIIiZZyG9R0/WqepR2lpEiRndIBuds9qzjaT1d2cu5lrdxOSC21s4+bvRNeJCMowZx0welYd5ci2geXGTnCg9yTSTSXVvaPdGCKe3UZ82CYEEfQ13Rw91dFqLZt6fqU8XnMbllJO4nPJNQz6pNPOX3b8HktyTWVZCfVGkAdLVEba2GDSHjPHYdetY99pz6RebLh3ljZvMSTJHmLnBDe4z/KtoYWLk03qUqd211OolvXlTZtCg9cVWpFVUAVRgLwBV2Gx82NXMnB7AVg7RJH2M4CGNyBjkZqzJcRRJvZxjpxzWVqV3pun/u5Gdp8cRRfM34+lRQfvLC2uNwYypubA4B7ih0W1zvYGupqi6aWUJAuRnlz6Va4rJ02C5F085dfJb5SOfwrWrOrFRdkRCXNqRatqs+q6y8rM0kb5Kjuq9sDvWklxAsPySowUcgNz+VVLO2hnt5EmQP8wP09we1WrLTbc6vYmWWdwJ1ba77g235sHIz2r1rqcrHrO1OF+xxfjfRNR0jVUa+5FwvmLjoM9vw6VmaPIhBjcj5W3YPevYPHunN4i8PzNFGTcWoM0eBywH3l/Ln8K8SsrO4vLtILdSZW5GOw9a9Wm1bQ4oVFUVzo3u2LZQAEdCe309Ku2tpqeuRIlvDvjQndcSHbGPq3f8M1b0bwtDZASXrfaZTz5Z5QH3H8X8qTWPGNtp7m0tlNzMnG0HCJ/n2qy0u5uW2i2NrbhL26kvJu4g/doPbPU1KbPTNmw6ezLjHz3Eh/rXnsniK+vFLXV+0ak/LFb/KB+XJ/OrdlozaiPMLhUyAXlkYn8s0Dv2R1U3h7Qbg/Np06f9cbuRf61LBZvLdPHpt09gLaLyxO7GQ9mO5j14/9Cqvp3gK3ngjvHlK2rJktI5X69Dx+dWNMn0vTZLvT7TUluNkp+Zn3nDAd/Tt+FCNqK97UfqltGz273mvWuoInFxbTwhiq4++GUfzpLNdG0vWI7qW1jaJ4Ge3KQ+Z8+VwVxnHA4PvXTaeLS2UlJQrY+YfdH5VDc+G0uit5psq2piJk2E4jJPXH93PfsevXmix1uNjnzqSWdrfMVH2m4LLtzzn7zHPb5mPPtWRH5moh9Y1XDxQIqQwgfIqjhEUUXTomrXVpdgIzFhEhIJKkk54ODye1LdW9+bHH2mLy4T5kcaIW3Njv0rirVG3ylKz1GR3LmRi7Hzm5bYMlB/dT0/3q1tO0ea6BlmZNOs+rPFjzH+sjf0qhBdojRyzQqwiVVW3j/wCWsmM4+g6k+4qxBZapr175l5Ct3Gn3keUxwRH+6AAdxrmZpH7zSbTfC80iC21FVvY23xzLc+a6sO+GJBrTi8S2c1nJHPqNo0sD+XJJEDh+ODgdD6imWtheWzbI7XTIhjKoGLH/ANBFZ9/rGpafDOlsmnB4SN0UIYBdxHzM2MADPNKMm9NyMThoVFeWgahfWrRxy21/A08Lb4pJMqvupz2NWtS8UaRqum2+mpdpbzTuv26KV+YI1+Zx/tbuFGOuTVSbXdUs7KG8vI45LOVVPmxfvFXd0DDqK0bT+yNYUGWxtWk68xLn8D1rSnXdJWa0MqWE5U4Rl95i2Y3LPcFCjXE0k2CMHDMccfTFWAuWz/EeK15PDtkR+4e4tj28qUkD/gLZFZV3BcaSwe7PmW+7i5RcAf74/h+vT6VzyfO20aSw8qaOkgjEUCIOiih41aaN+65xRDMk8KyIcqwqTvWBJm+IJfJ8O6g4OD9nZR9SMD+dXPCyvBHeDAKSmOUD3KBT/wCg1j+L5AugmLODNPFGPf5gT+imt3Q7uGwvYIpWVjJa4KDk8EDP0+Y12YXSSXcxq6o0xb/L868/SgwKv3QT71Ze6e5+TZGNpO4oOPY+tR7pEUxtvbaPXG6u9wXcxSXYrKu9/lqQAnIPQd6kjNxJC2zhmOPu8imsrK6q38QwxFQ4FIaAvPyAj604xliMhUHrTDCxaTEbbFbHrTYg3JKMOcgMKlwshpj/ACl3febipBzjYx2k4GTUbXDqgJ4znIHekjlK4AWM59TU2sBbjjdl+/twcHJqQyeUCPMywxxVPyHkf5jj/dHWq1wbWzBluJWBI+7mlewWubBmGcK4GRnngGnjaYw3Ac9Aa4y88U2MA2wJJI391+KxbnxbeOG2Hy8t8qjnaKhzSLUGz0eWfYrbpAEH4ZqhLrNhZqA86s5zjHO72rzWTVNQu+ZbiUpuHHoKY8s4iwp2nqW74qPaotUzvrzxrYQSBGMjsPvqF6fjVeXxzYLkiznZQvJ4Fee7nOcqX2/MDn+dOdpSyll2dMBe9T7SQ/Zo7c+OYfPjIsGVWHyMX5HrmuC1HxZBd+IL/VZHV7iP/RLWAHO3H3mPoOv/AH1TtRj8u4W3tpuZkw0hyArY+6T/AHia5SysLnUrxIoVDBBiWXsuOmT3/nW1KlKs/ZpXbMpzoxi5TlaK3IpHl1C+eedy7M2WY9zW3odr9s1NF27o4/nk9Mdh+J/rU72+l6TFsaIXdwnJDfdU+p7D9TUela0tzqgUxRR3KyoiLEu0sCcMhXqRgk5PTFdtfLJU4XnJJpbGNLPIT/d0ab5XZX/4B6bo9tkeYR8znaKy7TdqPiTVNUlOUt5WsLVP7iJ98/Vmz+QrqdNhCBR2Raybzwrcrf3F3pOr/YEuW82aCS3Eyb+7LyCpPevlHUTco3s2dmJozqUrQKF5Jp9jEs2qXUagk7fOfj6KKTTtX0e6l+y2F3A0uN/lDKsR64PWp4dK07RfN1TULkXFyB897d7RtHoo6IPYVi6VcxHTzr0kYkvtQZmDv1RMnag9FAxUyoQVNu7f5XPLrYb2UVzPVljXLhvOEXOxFzgdzXJ6hezJGcoApYAKzbevHWt6ed7iZpXwGb0rG1kxrEzSY2iNt2fSqw8Umk0YIhm0cSQFr+7WKUcxlG2rGfx+9XNzqIrtokkiugo3PJEfk/H39ua0rfwtJcW0MrzwAsgb54S7D8zWlbeGLSLaZ5prjHO0nYn/AHyK9NVqdJO8r/I6IVFDrcwrO0vNXDzQW8BWM7S0hK7j7H2p0mg6ooO6yWUYxlJ8nHtmu0jjSGNY40VEUYVVGAKkjRpZFRPvMcCud49p+6tBPESbucOmqanpt0I7mKRy3RLtRlvXDitK58SMbQRWlpLDdMcfOuVT3yODXV6n4QbVbExS3CRTKd0Thd21v8D3rnrTwJrT30MV9JDHZKSXlglyzD0GR3rSNfDVVzysmv6+YRlSkrz0ZzUdui3LvcwSXSFuT5+wu3ctWxb6nplvE0f9nXNsjnOYxvXPqMGupk+HelOOLzUVPr5wP81rG1LwILHb5GsXHzE7Q8anaPwqvrWHq6OX5lSnRn3K8GraZuH/ABM9ijs6Mp/Wr39v6T/0EIfzrFbwtqScx6jC4HTfER/Wnf2LrH/PfTv/AB6pdHDy15v6+4nkpP7X4G8V1K3u1FsVIYcq3f8AP/61bnh+0uZNUN/qFwFW1Q7YlICgsOrfhn86ignQ2quzL8o5p9xo99rPg4R26fvbmXz3T/noueB+QXiuyh70jbFu0LX3MuLxF4h1+5aHSbqbzJNzQ2VnEjFUB6szdT/jWDZpfeEtSktLuzHnOMyJMNk0Y69s/LVYeH/EOkXqXNsl9p0kcqiOfa0aRsx253EcDnmtl7vRC95DcXCxsQEDwTbRjGGLMAdxJ5OT3r1IpDw2HjJb2SNG8t9YkHlNqFlYvJFveJ42PlIemXzy/sB6+lVrH4YW6SLcX2oPPFjdcR24xt4yuG7jHtT49asY7C2mguoTqLK0NxdGTG5mOQzZ5GenTvV621qWziE8OqWKxrGqR/O0n2ptuF2Lx9OTxVWR3rD0mn6GRP4m8LeH5Ht9E8PC4uEO3zrjpn6tk1RbxPreuTB/smn2wZQoYQ78bSeRn64rO1bz4PETvrPlX7THerRzqw2k4HK966m1gjht3it4VCJ80ZPPyn61NjzpXTsVIbG5kt/LvLue56splOVXPPC9KXwvqkGkahJod0I3tJ+EkKAYJ6qx7jn8M1bklxEjs+54z2rBvreObTfM2YuJXaVD3UA8fnz+la0aihNX2Mpwc46HoFrDcWs0loVM3lnMTsR/qz03E+nTP0oS8ErER28F7Irf6+5BaBW9I4/4/wDebj0rE07VE1fwxFeXCLJNp7BZwRnKdz+XP/Aa6vT7e8jsjdvNp1qij/WgtIwH+ypAGfrmqxFPknodeGqOrC0nsUNRTUNX0+4thN5XkkK3l2yIB8uQCFX7pBrm9IjngM9vOzfI+FRzuK/j3Hp7V1+j77eWG7jaQLqN8j5lOWkiVduT/vY/Iiq3jqyTTNfs7yFdsNzEwZR03If6hv0rhxEOaFzqjZPaxxdtblfECzSTO6rdLHxwMM3zD9QPwr0x57exWKBVwPupGnYV5rbsyWEFyRlzMkhz6lg39a7mwkxFd6lcYcopPuMDNebV1Omg7XSIIwIL46gzh57qAmMH72WZVVR7cD9avSWFu94bZH8qSS1NvLcKcFUHMkh/RQfXPpVjS9Kh+z6Q14YxcW7KsBxljlSXU/keak1yK50/Tbh/sovY5I/L2RKFbl92GbosYXOSfeuaMnNqzJn2ZyNlGui2lhHcbH07UGeBkMewbT/q8jtlR+Zp+u6TJo8o1PTWdYOBOg+bZ6P9PX86dfRXuq+C7q5v3+fctxBhNu0Kc5A6gdcZ5x161v6LeDUdFt5nALMmyQH+8OGrplJrU0hFNcvloQ6FrI1OFo5QEuox8yg5DDsy+orWIDAqwBUjBB6GuG1rTJfD95BeWDmOHzMRMeRGx/gb/Zbt/wDqrqtI1WPVbbcF8udP9bEx5U/1HvUTj9qOxrTm/gluYmoXaeEJS7FhpszfugEZxG/dOO3cfiPSse7+JbuNumaPIx/563T7F/75HJrsPEB00aLOmrNttZMISAS24/d2gc7s9K8VkuokkuYkkeRYclJWjKb19cHofatIR5o81rnHXgoztc9F8JvH4vm1O+8TXzLbaTGs6x2+I44/vbmxyWOOPxrorHxPoWnaLd6lp2myC7aWNJBqc6ozI33G3Dd8o54A69fWuX+EEdpea3f6NqUQeHVLF1eMnGSGBx+Wfyrl/Euj3vh6++w33lKYWPkzRz7kOeSC2M5xxivSoQg43ZjTp05ykpu21jrdW1y11nxRdLrK31rB5QWKG3nZfJbHzH5fvE9QfQis2w+Lc+kw3Fja2DTIsrGCe9naVlTspx19eT3rn5vEV1OLSaWxdPJjKJLHhHkHbcx6gfSsW2iFxcTSQvIlzvZ0SP7nzdvzrqlGLskXiY0pqMKDu/zO2u/i34igEciXtgHfkQx24bA9Tz1rptF+LOm3FnaHWFe1vsYlkjhYxrycdM9sV5LrGmSWfki3ikNv5OWlaIMCy/f5PoSB9adpKMq+VY2Mk0pOTM+VRT6kkdPYVhOEbanA1OEuU+lbe+S6eGaGVJYJFDIyNlWHYg1Yf5i5z8mc5zzXD+Ez/YXhtbPZcXTQq1zPN5ZSNFPPy5/hFQa98R7HSLUlgDO/3Ygfmriu27LU2S0uzrbq5t7cbriVY8joe9Ys/i6zh3rb2zSyfw7jwTXllx41vdXn3vbR+TnvKQfzxXTadqcM9uk1jCoYZWQykF1YdRUzU4K7Kg4y0Rq3niPWCw3yfZ0PZEwB9TWO13dzRGaabc/qO3tSvezyoZH/AHnPzZH8qjdHdyU4Utj6Cubmb3N+VLYiaU3TZGd+AMkYqwbRIkDEiR88gUyKAtMyx/OVw24dBTdyJ5gXl+wHygUwHzMLc7TtORyo7CoAzA4L/uwPvY6Uu9QVkdM/N83GaVv3kg3ERqfmJY8AetMQsV15MZUBSzc5FZ15rDQzRC6sxDEcqtyJsh/Yrj5cVHqGpWun7EhElw/3i23CAf8A1+lYjzNf3r3F1LHbZ+6vZR6CuijRlJamU6kY6G7uvJtHZ59lpYkbXlB3yTdGwhHPzFc9OATUM2qGz01IY7M2Ue3AjQ5c/Q9h79aZDJJPFBHbyB0t5FdFlQtvwOmM9MfyrPbUrm0vLjcFcDdhQNoXPKsh5Ptj6iuuhWr4Xm5LWZ588FSxUlzdNbdzS8PWkmp3qyzBBbQYfy1Hyhuq/U9yf8a7/TbSOW7MvlrkfMzBeT+NY2jWj2elxJLjz5P3kpAx8x7fh0/Cus02DyrVT/E/NeNjMROcm5M9WjShFWirI27RdsWfWmXkuMRj8ara3qQ0XQprsbN6KFjDtgFjwM/jXPRW2qyKHvdcnaU8sLaNI1/DIJryVFfHJ2NK+KhRtFkestHeeJtK09tjxwxyXkkZ55GFTI+rE/hVLU5ZnnEMiKoQ/LsHWtSDTxa58iRtztvklk+eSQ/7TGrMcWxV3sZHXOHfG6irWi7W2R4Ver7WbkcdLcLC+2RWX3I4rIu4o9SuY/tEhS3U5ZB/HjoCa7nUdFhv0b52SYnIfr+lQReGLGONQ++RxjJJ4P4VpTxEY+91M7mPGVcARkMOgC10dppcEUQMqCSQ8nd0FFvo1lazmaGMqcggbuBV5mCqWYgAdSa5qlTmfuibIo7W3iYskKKT3xUZ062NyJ9hDA7sA8Zqu2s26zOm1mQdHXvSNrduD8scjfkKnlmLU064a61q9XULiW2uXUMxC7sMAO3FX9Q12e9DWlrGYgflkYnPH9KzpbVVsyqjLLzn1rpo01D4upSQ5fiEI7NYZLR5dTTKzRxL8mR0bJ6A9awr7xHqd+3mTSxWiN08v52/76PA/AViz3xjubuRFkKmXAIjJXgAZz+FS6bpsmpss13Kbe2bldv3n/8Aia9mOGo0vftb+uh2QjRhHmlqyrPdRk7ppJZfeaZiDUf2+z/55wf99V1trpuj2lwBHZxt/wBNZfnP61pf6D/dt/8Avgf4VMsXTWyYfWUtom6fBOrw6gYpLmx+zq3Mo3Fsf7vr+Nd3ZwxRRxoFwiKFUegFMvbiGzge6vJkhhX7zucVg3fjrSYYHa2F4GRSd72x2f416sKX8qPPnUnUa5jkPipb3Rv1ku/Me1kYQ2uW+VV27nwM/ePTPpisjS9P1XXLLytLt4ktLc7M8Lk46U/UNT1/xvpKX9/c2ptrWaQxQrGEfO35tvHO0epyea7rwLDFYeC4riaSONX3TsznaoH+0e3A5rnxeJlThak/evY9fDUea3tNkjz258HeJIoGthoAZZZAFmtgrYz6+n1q0vgbVNMuJIb1vsrOouN9rGs2wbucnAbgjPy16fpniO9u7K4v1sIX0uKLfFcxOy+ec87FYZ2j+8cVz99q0XiSfS7iO9SwvEjYxEqWR9zMrLgkf3eAeQRSo4mq5Wmtt7GyjTg+ZdTz7xRqFvcawqRNZXc0citLfJHs8z5fu7RwB9cnIrQg1VHghDSqSVZMDp+VbF9pWlRTfZ9cRIpANqXeCvmD1DdM+xrKn0/w3ZKzQ3ks56LEswy59PlAruU1JXRy1LuTbK1zcn7TDDHbrdDzPnhL7dxxnH4DmriabDqWpW9lpu8Wc5BIbl4F6upPfA6H3FVbOCKx0w3AQLLNujiA7KfvN+PSsfUtRmsrYQ20rwzXSZd1OCIc8LntuI3H2x71zTpuU+aL1Be6tTpQlpoPivU7A3Hk6fcIOICCw3fw+2OfwxW7oBsBe/2JqVwbi3tz+7cPxJH2DepXowrzD+xrmeCO5giYhgDnnr65qZriW2ki893eZnwsGGH4+pr0XWpypRje7RFPmpTcktGe3+K7lIZtNlgKmGO4iClegG9Qf51J8RrcSeH7a6xzb3SEn2YFP5stcnbx382hLY3sckdxG6kCU/NtyGUn8MV0viPXtPuvCE2mzF5L26iMaQx/eDD7rn0UEA5rmm4uLu9D0Xqrnn8lxFDbZnZVjVg+TxzU1tPrWrQSQ2Vt5NvKNpnucoMeydT+OKu6Voo3JcXgWa5HIJHyx/7o7fXrWtNq2mWDeXNewo/90tlvyFeJUr20grs1Sb1bsSouqF0klv4PMjJKbLbhcj3arP2/Vb6aLS7x4BasGkkliBDTAY+Qj+Ec8+o4qtBqNncwPNDcK0UYyzcgKPxqlpupyXE010cQo/yxO4yVT2Hqev5Vz0VK+1reRr7rauzpNQh+06bdQf8APSJ1/MVxOlaze2UMkFhHZPaq5ZpLl2Uljjhdo6ZzWl4ov7l/DUr2JDRRsq3Dy5Ush44x74z7Vyn2fVFtorj7LZXI2Z2JuR8H0zkZr6DLcDGtTlOep5uZ46VGpGMNPM7ZtS+3afJDrGnBbOZSkksT70A9/wCJfr2qtCINDsYhezvJKshFncW6GR5kIz91evv271Ho/i3TofDbxGGQzxHaEZt0hY/wepPpVLRbp5Da3iJcw+VDI1rE0YWNpGYs6A9eMADp0NVicBCDSjomGExs6l3LVrqW21a88Q6laTabppm0yzn837S7FWmYIQwRCMnG78xXM+P9OX7fBe2eGs9QQZdem5ev4lf5V21rJJJc/wDEumRPtA+1QRycJIp5Zc/wspPB9GGelRX2hvrcN/pZxaXcwF1bwTEKVuF6lexVu+31J70vYqNPlibyk5O7PM7a9m027hvreR45YG3gocHGMEfipNb174c1bxQZJbS5VnG5obN8qZlUDcyt0Zvm6fSuanSRUlhkQxTLmN0fgo3TB9Oa9j+wr4K8PS6ze3EdxDaQpPBHGx/4+G3Buem1t6rx2UVy4aOt30FVSfoeGzzXkyPHL5gSFtjRkYOR94e2K7W017TNU06HRbCF9Nt2Kqz7QZJG+o5//XWX4dEHiTX7yXWvMEbl5VjiUqJp3Ybhkem7P+TVycX3hmexBhNk6x7oXkVZA0JYkPnscNg5/pXpQeth5ffmaVja0mFZtO0qK9ttPsiIG8iSUqWmlIwm70xzx79M1n6Xpc2pXkOk23mrAr75nhlAMEO4jgnvkdqiudZjvNKv7BdNnu5ZZMxB4sbMj5W9ssSawNUh1DQdQms4LqVZNiJOqOVVxgNs4/h5IqKjpuShLfc6MTKFNK+voehDTLW00DT/ALLc6qZNQnW3kX7Swe7iL/NuQHB+TOBxgGvH9fEUOu3bLO8ybyYpH6le3B9sV6Za3d94r0661W5gsUsrVTGlv5jbLdVUMWZcgsWGVU8YrmdX1bw99mvfKie+N4m0LJFsNqU2hHVv4sjdkDHaqaRwV+Vq6VkZmn6tqsEARpIBFKnyo8AXKnjg8VraFcQRLLbt5yXEpX5SRtbAPT3/AMKy9A8TTabapZXR+06YXJWOQb/JPcj09x+NauoPYtcT3NhPF5KQGVxE2VWQEbMehJz+Vcs1duFrX6mUHZKV9jpYphFZqFbkHBBqBleUoZHwC3B6cUqwTXNosgGwsASAe9FxqQtpTaRxNcXKAbYYxnH+83Ra8vl103O++mpPChjVQhILc56AVBcTQRSjzWGNxHy/xH6VQubfVNVw09yIAR/qLXKgf7znk/hipbTSLPTAJVXdO/3mZizfmelaKMVuyW2+hYY3czbo4hBEf7/zEj1xVdrWJ2LyGSVz91WJYsfZf/rU3UNWhsyH6uU/1arlttb3hy3mPikSyeSIksBOyMNzLu4256DuT+VawpNtX0TMp1Yx06knh6OwNlNaXqFZZFElyJk4CEZXkfwjkfXNFv4E8J39+7W19cPJ95kSXt7Ern8jT/BOl2tpb6nIBNLNeyAGIr/q4+Pwxlifpitbw54bvtH1C7uLrUxcRyuTHGm4KoPba2cY46GvLb9lObhN3/M7bc8YqUTh9ZjsdC8USm0hEMNgg2AsSWbhjkn6j8qh0bT5PF81ibS3Z3tkLS7F3b41YEkDvy2PxrT8Y6fDeeOXWUK0SWsUskZ/5aHftC/U12PgzSLU+KJdUtgoWSULb7FCrFBFw78dmIP6V7OGqe0pxpvtqzz6sXTm5ruc9JqljHN5Ulyok/55hWZh9VAyPxrbbxBbRQIba3urljhY9kLBGbsNxGB9amu7rTtZv9UudNcCC4uGzJHgF8AKW+jYJ/GpOFAHQdK8HF1YwqOFtjnljprRIy7mbVdY1qymvNMtra0tVc/NN5rMzDsMYGMDn61qVl6lqTQt5MBG4jJcc4rPbVLxlK+d19FFcc+apbpY5Kk5VHzS3OkqOeeO3j3yNgVgpq12iBd6tjuy5NZk1zPPqR8yQuNvQ9vpSjRb3IsdoCGAIOQe4pazJ9YtrPTUl3qX24SMdd2Kg0C7tjpnmNcRmR5GZ+ejZ6VPsny8wjarC1md2uBCH+RRkgetJqevpG4gtSWYnBdf6Vl3FyI0eeZ/qxNXSpSvdjSHUjKGXB6VnajfNBpe8Hy5ZjsTHbPf8BzXOwa7JCzRRaizFB924AbP07/rXoUsJOpHmRtClKaujs1VVGFAA9qiu9/2WQJ1K4yO3vWNo+uS32ptbTPAcRFl8rPJB9/rW/17VlUpSpTtIiUXF2Zl2Wmxx2EaRllIGBz1qta28VtNIjIQrvuI6bSeuP51ugY6cVRuUh8475Np+8eKpVZSbT6iuTfYoNuNp+ueaT7DB6N/31TF1CMsdysB2NSfbIP7/wClZ++B1t1ezSP9q1S3trktkRsJVa2ibHCY7E+p61iW1l5nh+a3ubWWG8WLE0cqFXVtucYPsazvD4uUurmOaEzOyyRSgPvMrBC6HaO6lVxgDHuTWnfaiLeR7yO0km2LE0lxG2zarO2/zgRl5CduB/CCB2r7WhUUX5MK9LnjePQ5+x0fVtP066isII7mwuon8t5AWMbMuNy46NjivStAS1h8M2sKmN7UW67vMGVZduTuB/GqOjyvYEQw27XFhM26Ke3IcJnsw9PQiq1wWstUksLJEu7WZjJJDv2/ZmzuIJ7ox529evrXFmuA5oKpS0aeprl2Ycs3CrtbQ311CwXyrC1uLKFWglJ09mAZsrleOo7nHvWK1haXN/a2j20YhNjFujC4w3J/PvTYfDWkwTfa9Wgjnur2dm8x053NlsL/AHV4NJdxS+Gr8SxCW8hu/wB3aiRmZlmxhYy3Xaex7YNZYCMadVOTKx2JVWDhTRPBcW9jdS6Rc3scxRDLGZmBbyx1DZ67cjn0IriL/UJNW1+Wa1jtBY28WUWWLgD+9x0LH26Vq6jbRzadJda5qMUd1iZ4Qj586UhQoWLG4BcFSR94YzXNlL6HSlc2UttZgh7iaX75Pdyo5wPTsKqrSpOpJx2ZrRnJ01GWrQl/NdaxfW9ppVj5t1ONq2qScRBfvZPZcdD71g+J47xdble9NuXZVCm1DeTgKBtUnqB0z7V6x4X0620zxGkDMHe7sm2T/wDPQ5UnH/ATx9DXP+KvD7XmhxJasklzbzrF5W4Kdu4xhsZ4P3c1n7WNBRT2el2axpOd0uh0Pge5SPwdYO6byEIJPRVB711dnY6ZEra1HpsS3RjOCnzMVHPy5xjP4ViWmjXWmeGINOsJIg0cXzeZH5m846bTwcms2zbxhf2TT6jaW+nDTGM9u4TyxccMCpXqmQeuO9eTRUZOU4dX+Z6E7pKMuxY8aX5026huUgLXF/EogjJ4aQdQSPQFSfYVg2Ft5XmXN1KHkPzSzPwCf6AelVojqeo6xPPqt1JLJA7RRowAWE/8tAuO2flz/s1MyxSSNNqDCO0jbbBC38WP4iO59K6qlSTiqfYiLvqR6lf3d7bCHSUkdS/7yQAqGX0Df4VFYWurRSqLfStPiBPzF92fxIrVXWYAQlvFGx7GWZV/SrsV5fAqZLJTG3eGTJ/KudylGNlEpRTd7lDxFPtht7BQqtN88oX+4uOPxbH5GuHvbn7BdOdOurgyF8uDJ8qnv9fyrqdUEt74lniikSMpFt3um4KqpvPH1YVwsADNGXORtLH3/wA5r0MBBWs/X7zmxU2tjRGoX9/EEu7qTyJXUsc7UX+6CBxjPf2r0tY3svDP2i3tIruZ2WKBXOE3N0LH0GPxJFeZRQXdjkKu+I8geme3oR7GtW11zUIleKx021gmcY+0JAFK8YJHzEA+4XNfRRrQjS5YaHhOE5VL1NToBp0NncWviBE82Rox9okkX5owf4wBwNvQj+7VtT5N5dwKoEcy/bbcD+CVT+8Uex+VvxNc54fGvtfWujoZ5bdJFRkWPdEY2PzbiRkcZ71tW0Muk6wmlXhCpa3ISCZzxtYEBGPupIB9Vx6VxzXnc9ejNSjorGlBZB3fTXd4Fk/0vTrhOseeoX/dY9P7rCtWwuYdbhfRNft0W9t/mIUlT7SxN1wfboaNN0ttZ8NpZibyb+ydhBNj/VyISvPsR1Hoaz9WW41LRo7e+sX0/WobuGFLzDbYS7hfNjcfeX/Z+mak6NjG8beDbuAyXclxJO7IFgvwoPnHoI7hfXHSQdhzWxpmgXvi/wCFtpol1dRW5t7hYXeJP+WcR6f739aXxjaazY2mn2dzq73sB8yV2e3WMBo14LFf4TnmuS8M6tf29oVs7+6ghPz/ACS8SNnG5gehOBn3zWFWSh71iPtWOyGk2ujeJfKmmkstEtY44YLYb1Fy2OOejlmY57/JzxSeL7GHXNVZvLBuorqKwsQz7I9yr500kuOqIv8AnmsuGSy1Pw1qfiHVk+2yLL9gsoJmLK8nd25+YA546fIazjqUEtjp9g07kNCy3EjNlwjPvl59WAiT6BqulGUkpFQp1J29n1di5jVTJZ69dtayrLMwQhmSMINxRvXDYzntxUHjPQhdwJ4ihjk8iaJGm2ctCy/xfhyD9K3rS8bxBMtud9jbxoWgVB80mRtDjthcn8TWj4ogn0r4aX1rbsSYbRYUY/eI4Uk++K8yvUgsXeG6smdNen7ri3dfqeH6nb3BhM8PmraTcPKilUkx6kcGorO2ifTYnxm5LKsfuxbgflj869HvmtzZ3PhjR4XuLiS3EHlocphWVmduykEMPcmua0jwP4jvtaaxtNPuBcRYLSSjaiA5G7cfxruoV/afErPseZVpclraoy7LQ7W/1XVoUuBAqMzQ4TcG+YDA/XH0rRTR/KhjhutQhFvCeUji2GQerHP61padpqaZHcW86Ml9FM0VwM8hlYjA9uOPWpGQC5824GVyCARwPQ+5rkq4p+0cFodNOguRNiRLd3q7E3QW7E4bGGf6f3R71csLE2Uc3lrtHXPdqga8DyKUbO0YAHT86kMztIjQkuzZXG7GeK5dZaJWRvotWNkeSbcMqBt6Ad6rT29+bZ5LG0muygDSvHEzCIH+9irLwskBuJXMES7QW2btoyNzY77RzV238X3/AIel8nRLpLzToXJVZolU3I/ibcoBBPUH6V24TDczu1ojixmLjSSTe5wm4SLI4k3s2dzdya6w3/2Dxr5jPtt7iIWsrE9FZQFb8Gx+tbfjDRtN8R+HF8aaDFtcpuu41GC69GLD++vf1Ga4zUiLpYbg8rLDGD+KD/69exLlrVoJK2jX5HArxTfodXY2N7ZzXaXGqPFetgjbJ+7XGQF/2RgDkitvw3r7f2e9tq8irfW3zSsSPmj2lg5/4COfpXkOo69f3d7M/nEN5UcUnyjJZAAGB7dM12ngrwne6npM9/czrDaXD757iVufLUjj/gTfouP4q8Oplzbab6nqQxaVmXdJ046pp3iHxDf3l0WdlhtlL7OWcqkZPXA3A8Y61Hr+v3dxDe6F4ehePToYN17eoNvmQqPlVD/DF2z1cniuni0WTXTbaRptsIPDlixnaa4P/HxNz8z/AOyvJx3OOlZXiG+sr6AaJohaWx84NNct96+mzgMT3Vf4R06Y4Ar1cPSUXotv0OGrNy3Zx9tqd7oa2ZtlHlxxFpIyOu9s4+uFBroZ9RbUkjlBHlFQVC9PrWPrNkh1SVInPlbiM+ygKP5VtT6GmgaFoszSuZNSR5jEekYzlPzB/OvPzTARnQjiIr3nq/zOZvV+RXozzRWa+oLDeyRBS7Nzx0AHGfzr52EHLYC5NOImQHjPJ+lYkdzM+pXbByF2qv48n/Cm3+oCI5b57h+I4l6sf8PeooythYtLcyDdzJK3q3t/KuunStHXqUkQ3erQZMMEvm3DcfIN231J+npWlNFb6XpltJZ3v22y24eWIHKH3Hvk/Q1zEj3lxpkcbWsqiJmlV1tyGTJJ+8e3NOjkCSbGeRScNIq8K7DpuHr713PDx5UkdEKCktzVOuxRufKIQfxSyqRj1CjqTTb+7F/biztJY5ZP9YyluFUHJyf0qKO/nFlDDHbR4TO95DwWY9sVSjFrbwiK4ezZkHt/KiFCKd0tvmOOHbeugXWrXN/Ebu4MaqkZWGOMEDnqefyrWs9Pgi0+KCSJJDjc25c5Y9ayrG1k1O5Z5XP2JG3KirgM3pXRVniZqNoQIqyWkY9ClLp0aqr2SpbXEbb45FXv6H2robGeW4tEeeNUl6MFORn2rMUZIHrWnD+5hdyMKPu/SuKrNzjZmLLDusalnOBWPPKZpS56dqY7lyXc+/Paqp1CzBwbmP654/Opp0n01CxZoqCS9togN06ZPICncT9AKT7daf8APf8A8hv/APE1qqcn0A1Z4dVtJ42VpDa24eRZ438keYR95tuDnn1ydoArUXxFcRzwRaldzXMULBYbu7QvImVXO84+eJju3KeVBUjmrt9qlva6e8tjHHeXES7Vd13wwsxxn/ac8ACsY2MOySG6nuLi6VVmnmLnaxz8yBenTt2zXuxqtLUcaj6mxFNf3Oq3UdvfQw2lwdywWKhYguAMx/KGVePxzXVaRpMVpCNqYXqB6+9UvDmlmKDzZlHnSYeX2PZfoK6SsKtWU92YSte6OG8dak1prGiKpGIXaZgTxllKrn9at6nKum+Ad13eeXLD5ZW5kPKy7wwb3Oe1Ynihv7RvNQkxmFUkUMenyqVH/jxc0SQjWri3edi9vaIBEh5AfHzP7nt9PrVJaI2px5mkV9B1C21O7aeWxvIrmdv+Pu6wXlP8x7DpXWHS0nsZmxuQ/Kye1c7eafthLxO3HPuPcV13hy7W/wBJ87GHYfOPRujD8wazqq2qPSpNbHN6fYSy+GbNY5THeabO0UM3XayE7M+oKEAj0NbdvBL4zmilhjtrK4t4jFfoTteOQMHVwMfODjj/APXUmkwJ52pWnTzNk49iQVP/AKAKozvc6TqEer2aE3VsNssQ/wCXiL+JPr3X3+tCcZ+5PZlNSj70d0T2WpX+q2MItPs8aupWSZmJKkEqwUfUHrRruvG00i+tpbKe6tPJESTxyKfn+7hsnP3sDgetSavaPKYtf8OzLJa6iFfySQIzJ69PlZvu9vm256muEv7dLrxSJI7x5kXM8sDoyGGQk4Vg3Rup4HYV58cJKhWd/h6HX7eNWn5mlpkPlW4jk+ZguZHJ6t1J/PJrA1m9+3SPNawu9tGQm4AsZff2T2HWr+p3Bmk/sq3OFAzdOP8A0D/H/wCvUkUQjVY419gBXXQp6+0kctap9hGGJLlFLHTby7ft8kcafl1/Otfw/rT2MLR32n3sAZyyqkfmJGvpwc9cnp3rYj03y4TPdEqqjOwdaZb6fLdEvt8qLtmtqkITjytGMKkoO6OdvNVE+sXT6dNtnZmCmZdiMrIFIO7H6elVLHwrqThFdrUADGdzf4V2lzo1t5DGeQsgHIdQRWDYaVfSs99pVxPZ2/SII25ZMdW2NxjtSSlCP7t2LdSMn76Jv7OuNPjWO6JMQBO/t9M1JbT2iiWZ3jCIu52J4RfSp49ekjBstft1jV/k+1RD93n/AGlPKfyrOs9LnkurlLtLeZLedUC5wkWSNrmP+PggjJx144rbD1qjvGotfzFOjFu8HobGlTX0G/UFhMVyZBcW6Z+8qqDsPuyMeP8Aa9q6PxMlm+oWOoyQrcafqEPlToRkOjLuX8iB9M1Fo9sJZrazmc/6REWWQ8lZ1Jy34/Nn2qzZSzQWVxpt5bbL3S3aaGM8iSI5wV9VzkV2bI2UbKxV8OTwaTqkcFu0/wBlvkEtstw+5/MUbZYy38RwFYeozVvxDcX+qtNa/ao4NGJBmKoGmba2Fij/ANp2H3v4dtNeC1n8OCF7eK4tfKjkicMVMLKvDrjnPTGDVS8t5bVy4k2TqhSzE5/dxlRjznPX+M/ifevLlmKduU29k7WZo6rOmv6PateRNDBJMbW68uTmNJPlDqfZwg5965bxF4e1LSb62nlNuy3WIN0MeweaMgEgcfMPnPvupguI7Bb1UmEklxZn7RNdRFzLGQTkLxy235R/CFz1NdFqNrM8Gh6fqV60l5a2hkdmX70pUqC3uBu/I12X54JyOeTWpyl/YSWuieFdDtFZmcTXGwclmOME/wDfb810eh+CLRLtJr/DysFTyFO4D1+vr6VXmu4tQ8R2cmiCS6fTrVrdnRSIizNnbvPGMAZIz6CvQNB02aGNLm9KtPt6hdo/AVdSo0uVAsRJUVTWiV395V8Uab9n0lL+xDrNYL8kaKGVkJXfuHXgDPHPFPD291p48/y5IJE5Dcqy10Mi743TcV3KVyOorCsvCdrDDDFezPfLCoVI3XbHx0JUfeP1rza1BzkpR0ClWUYtM5qNdGh1q4vLHy/tN1hGSD/ls+eOnG41tatfjwfoPlCaMatfHfLMTxCvdvoo4HqfxrQfW7Kxtb/UZkAtdOm+zW8SDHmS4Gdo9cttHphq8e1rUbvxH4gle7bfhgWjH3c/wp/ujk//AK6HCOGTle8n+CNqKliJJNe6vxLQit/EN3d6hDHcRTynf9okHyyN6464PH5ZrEvUcX8lu6FTEVVh9eh+nvXZ2CNHbgbcD17t71FqemrfIssZWO7iB8qQjI/3W9Qa86Fdc/vbHrVcNeHu7nLfZSk+znY3bvmrGnrFHI/mIrA/Iyd/Y/WpZLoNKE+zMtxDhZY5GyVPbHqPeoSQofyskt82emDXcmrnlNPZk+o6g0cU0ZjdXVSnPTd0rAulFtbxAfwxuf8Ax01t6zcwOtna26j95+9dh7cfz/lVG4txPd28T5COjLkflXuYKnam5dz5PN8QnXjDokdh8KtQtk1mfw/M6PHd23nLERkb1wrj/gS/+g1y2v6F/YGoahpP/LO0lxAT/wA8id8Y/wC+XYf8AqK1mHh3xZY39vuY2RWWRj1cFsP/AOO7q7X4pWsf/CU2kgb93q9gYUbt50ZLRn8Q23/gVFZulNVOzv8ALqdOBqKrR5b/ANdDyGy0ua41qaJIfNUOZ5OcDywM9TXs3iHULfwz4Uti0Msc7jZFASMxdiwAyN5yqqecbs9q830q4WDUIYpz5ccuInc9lYY/9mr03VZbaaLRtSurZbi4tXMbRyf6uK4RG2M3+yCWfPoK0xKjB899HqdVN3VjnvGGo6nLpSaUwWzsyiQizhON74y3md8KCPl9WG7mqmlkW8zXB+YWUJm57t91B/30R+VZd5qyaheS37OzQQZSBn6tzlnPuxJY/WpZrr+z7CG1PE9xtvLz1Vcfuo/rg7j/AL1ZKE1QVJ/FUf3L/hvzJck5c3RfmH2OS6mjtozumuGSBfqxC/1rqPHMkN74huLJG22thbLbIR/CVGc/gSP++azPC80cWrNq1wCbbTImvH9yBtjX6sx4+lZhv5kV3mxJe3TMzD+87cn8Mmu+qoyny9Ejy8fUlCkox3b/ACKV9qyWVikshzK4wFUZJb2rknlmkvZJLuORJ+HEYYjdH6DHXv8AjXZXsv2W5a0MfBiVlf8AQ/y/Ws6eyh1GJYpH8udP9RIB932+lfJtRw1WUGvmehhK0ZwU3syGyt7XaJbSNT5g++OS349almsdPjmS41OcZU5SF5MjP+6OtY8+kalA7GSwWQf89I5QAffGRUElvc28ZH2Mxk8mSMb+PQkcimqScrqe51KlBv4jd1XXI7mwntre3uWaRdodlCqPzNZCTyRRainkRyCcIis5G1QM8/XnioLXTTfyF3EqxZ5YllH0UHk/U1q/2PY42+SSPTe3+NO9KiuRFc1OC5Spp9il1ArzB2t14jRj973b2rTW0tk+5bQr9EFSRxpFGscahUUYUDsKB5k13BZW4Rrqdtsas2AO5J9hXPKpKpLR6GMpuTuxw4GBwKK2m8GakIty6tC0v9w22Ez6ZzmsGKRmeWKWMxXELmOWI9Ub/D3rFWkrxdyLl+F7aFQ5y8npjpUdzcmcjA2oO1QVXlvYIX8sszy/8841Lt+QpRpuT01As2VtNqevW1hHFFJCg8+581iAUBxjjrk/yr0kQxKmxYownTaEGMfSua8IaLc2QudSvkMVzd7QsJ6xRr0B9z1NdRXJjKvvqEdl+fUiTKlrpen2MjSWljbwO5yWjjAJq5uPrSUVyOcpatsVzAk1G3fQE8mISfMHQHu+cKPzNNktEh1CG0Db3ZYIT/tHdI7t+PNUtMWKKV7dwSsMolRR6Hkf+PA10ljbJNrlrcyLkSRfKw/hkXJ/VWb8q+thNSjzLqVJcraOngiEMITv3qtql4bGwkkTmZvkiHq54FWZZ44Vy7c+neua1i93XUBYbnGfKi6DPTcT7f1qUm2ZpNsydWMem+G7jcu8unlID/ET8o/U5rV8PaTHFYRCRcqihQD3rlrq6m1nWtNsfN82FmNw67AoXacLt74JPf0r0eGMQwpGP4RitrWR20ocq1MbVbdIpVKKArryBVXwQ5ivtYsSflWRJkHswwf1X9av60yr5ZJwACSaxfCs2PFVy/T7RaFtp/2XGP8A0KlLWLOin8SNy7K6NrQ1CTP2aSPyZD/d+bKn88j8a0ry2S7h86IgvjII/iFE7QXsMttNGkiEbXU9MVxEt9qvhG6jitC9/pMj7EV2HmQHsuT94HtnntWCXN6nQ3Yv2OoR+Gr2ez1Dnw3qBLS5/wCXSU9WHorfo2DXJJqFx9kn1i6cy3l7J5oL9TniNfwUL+tbPiDW4NW0G5+z/LLK627oQVKsx2kFTyDgmuevWE+px2icR26jgf3j/gv860k3NKLM0lG8kWtPgMUG9zukkO5mPUk966bS7NUjE7jLt93PYVj28XmzRxDoSBXUgBQAOAKtmO+ovWiioXuoEjlczRkRrufDg7R71IGXrLG+u7bSI2I87LzEdVjHX88gfjWyiJHGqIoVFG1VHQCsvRbZz52pXAIuLvBVT/BGPur/AF/GtWm+wFW9sYb2FkkQEkYyR+lcfAkmh6rOZjLJp01v5DlVLNAQflJ7lRk13VU7i0LTrPFjd0dT0YVUJ8ruNO2qLVjqumLZJqIvIpYrWXzi8bBs7v4R7knp71m3HxC168us2Nvo9snREnk82Qj32n+VZ3iDRdCW1a5u4djMwCiIfvHfsF9TVUeHZIdAkllgt7m5UGRYniXJXrsLDq2O/rRXxVkrO1zpg5T6F6yu9etIYYJba0eKNw2yMsjFQ2do3cf/AKq3TfwXGmS390n2hlRt1o68KzcbW9W6KP0rB8NXMVxbmKGV3tSoKxStmSBv7vPO3uK2dMtJZPEWxxm2SNZ2H96RSVX/ANCz/wABFebSpwde0lbr6nRKbULmR4V0f+0/HV9pus7pY/s/lNGrFQhCqdqEdAu4gVqeJtGt9J11hpzTBSY/tDzStI8h2t95mPYSD8q3NGsoo/EWoyhQlyLn5JPYqpH86f4ytzPf6XvTyxdmSB8f3mjYD9QK9jm1secafgySO40uzkYAH7MgCnswGG/lXVV514fmkGmwsg2MMl19Gyd2P+BZrZfxZDZqBc3tvHnp5rAGoerG0jrKoX10NyWsTZklYLwelZJ12W6tVktpEkjcfK8RGG/GsPVNbGh2Ml4R5ty3yRgdNx6KP6n0pP3dxqLOW17VmT+y9H35VFnu5Wz1leRuT7hSP++jWfoESzh7tv8Al4kLZ/2a5uR7udp7iZladJZUOOm3Hb8hWnY3dzMbfTrUJEgIjaU9j6Ad687Ep1Zvl6ntYVeyguY7YXMO4KHFTdayovDl0B8upyOfQwjH/oVMme50q4jiu02CRtqSocox/un+6awqZdWhHmsdUcXBuzDXrRXh+2RqDcwKTgdXTuv9R/8AXrmxMGi81NrlsNgHtXUahMFjinXoSAfzrmtQSHS7xXDIltO3zbhxE3+B/Q0YaV/cOfGU0v3i+ZCpW41qd0UBU2xjHTIHP6n9K1Lm3K3toygkIpH8qydCTCxkjDN8xHuTmt+/nNtavMiF5FU7QPWvsqEOWkkflOYVnUxTa6mTeRxW8s9xcsf3+E2hckD0q34m8QWmueDtGi+0mLV7B1RopAVfAXAdc9RlVPFZcJmuLgSSRvNIfuRk5PuT/nFSapFHqOnTtcQFZbN8ZQglRxkg+2aHFSd2dWExDw8rPW/9Iyr65S7SJ2jC+ZGScfU5H/AW3D6bamu9ev8AULOGzmdSREI5ZQMF0H3d3+0RjJ9AP7xqlEs8b/YrmGNx5u6OcOQDkdCMdGGP++fWtfSNEtLuWZdS1FbPZgkKm95Af4h2xWMIppQmvdi/v7I9v28OktWZ3nrHErsm+GFhiM9JX7L/AFPsDTt7vIHupi8srebPIf4j/ntXa6x4Es7nQ1vdB1GW7exiJ+zSKAWXqxGP4/r1xXH2UN1aP/ab2Ms0MKLJGdmY2c/d3N6L94j6CtqVRXlWn8WyXZFSVkl0Og1CVtL0WDTFUCeZxdXpY4Ctj91Gf90fMR6kVn6S1s+oYS5W4uyMu3cD29BVG7trnUrk3En7zeS5PmMd2fft+FaOl3kFky2gt47dm6Ko+/8Aj3P1pQvfU8LG1FUu46/5D/EeEnsJMgZZ4+e+Rn+lZvI571qavFb6he2NvPCs0A3O6scDJ4HPb+L8qpXehXVjazXNvqCPboQBFcoWcE/w7gefxrws0pKeI0ep6uU0JywcZLzLAeO7gVJJNjL+tS20MMTMUfe/c1gGz1a4woubeMHtEvzH2BbvTrJ9Vs2YXNrO6p/y1RNxA/2gP5ivNlgaii3F/I75UZpbGhc27Qv6qehot7dpZRuRtnc00eJdM4Dzqrdwxx/OnvqM98rR6Vay3b8AmEZAz0y3QVh7Ops1Yz16i6do02v3tykdw1tp9vJ5byp9+Ru6qewHrXXWHhnRtNaOS2sIvOTkTP8AO+fXcak0HTP7J0eG1Ygy8yTMO7tyf8PwrSrjxGJk24Qdo/mQ2Fcx4j8Ly6jdjUtMljhvguyRJP8AVzKOgPoR6109MlkWKMu3Qdawo1Z0pc0RJ2PPU8P+J5nEZsbS3B4MzXAcL74HJrttG0qDRdPjtYACw5klIw0jHqxq/SZGcZGfStauKnUXLay8ht3FwaMe1QfY4fM8zac+m44/KoNRS3js3kkfyQvIdTz9PeudK7sIuSSJEpaRwqjuaz/7btv7kn5Vz7zYtxcSFthXfycnH+RWd/btl/01/wC+a6Y4aUugpSjHRsi1LU7i01SJrWBZGjG11DcyKf4fb1Hv7ZrqtM8TWbaYLlJswrwSD8yn+6R61wd3ci4v5EilhAk++UIOV929K6LwzoUV3epeNDgH5Yy33mH95vf09BX0GHjy01Fo7qtNTdzeE1/qaSXk88mnadCC7FCPMYD+83b6CsO61GUaekt9I6zXTFFVm3OsfXb7tjC/Vq7HxHaTHRYoLO2knRZ0aWKIDcyDngHGfm215wwe3vvNvo/n061lCITuxJuBP4/MF/A11xSBQUdjpfCNv52ty3LqPkURqB0GOSPz4/4DXf1y/g+xa1tVD8uq7WPq3f8AXNbuqX0enabPdzNtSNCc1L1ZZy/irUs3BtImBlKEqg6sB/8AXo8NLnXJ7o8Lb2wjJ/2mI/8Aif1riL+/uYvFVncTKRNFiaRAedrg5T/vmvQLC60/7IDZtEIXO8+Wep9T7/WnVi4RXmaU463NiOfYssnG5zgCs2/tYr2xntphmORCpqtPrVnATvmjGO27J/IVz+oeMEjbFvbSSuTtXzG8tT/X9Kwp0pyfuo2cl1EvStzpOm3kuDdrOkE0g/j2vt59eR+tY+lHz7qS5PJlkeT8M4H6AVRgv9SubSOxhuLSQCXfsjXJLbt/zMf6VNo8wjWJCCrw/upVPVWHWt5U3B2e5hKaeh2ekR77wsf4VzV3V9Wj0q3U7POuJDthgU4Ln+gHc1n2V5Fp9rd3k3+rij3HHU+gH1qvoVlNqdzJq+ocyPwqdkH90ew/U1FurIuZ8q6prMmyYtO7dUUmO3i/Ll6n0/QLe01JrCABi22S/mAwHPVYwOw7n8K6XUb2LStNmuimdgwiD+NjwF/E1Ho1m9pYgzHdczHzJX9WPJp82gWND8KKKKgYU13WONndgqKNzMewp1c94quwbaDS0b97eyBHx2jHzP8AoMfjQNaspWLPrOpf2pcA7ORaxn+CP+99W/lXWxDEa/SsbT41Vc9B0+grWhl87O0fKOBXk4ibnK56lGKirHLWcdtp2p4e2EklvefZ4pAcFFc5X6jDgYrstNfGveWf4rVj+Tr/AI1x5/f6oZBytzqSeX7iMDJ/8cNbtlcufGwwf9Ht7UQyn+7JK25f/Rf6iuuir1ovyMZu0GdlrM9jpelLqkz7HYqhCLl5W/hVR3bisDWPEmo6rpccl34WvbWyhlSVdQNxG5i2sDueNTuA9fQU/wASpdyx2N5DCtwun+azxGQIdrKPmBPGRg/gxrzTUPHiy6bd2lhFewNeDy5HmkBUIfvAL2z0ratUrxqJU43Xd/8ADnNTouq7I6241TT01bU4NROo7o5Qtnb2ExQuGXcX+U85PrwK5ex1PWINQ+ynT5jqciK0ks5jkO3PDAn5fbFQeFdQ0zRZLi4MkjXNzF5DbYSQgyCefoBzWhbWn9veI/tlxcm0sFUIAr4Mqq38RHQHJwBzxUzvScqkr2eut/wReMwlKEOVzTlcfHe3dj4jK6pdXOk2l0/2kQQyKkeGHUYz3HP16VfdNW177FLMk8ul2yyo97DFvJYOy7tvf5VXkA9TXU+DNN0i5udXuNRaO/0yzCR/aNVtljMLclkG/wCbaAV5brVHSNc8mXUI9DjiGjLeyCyRuVZMAHZ6Jv3EfWu6lBVI3l16HHhKc41G3IxbnweyaS91pl4t8smZCNm0nj+HBwenTis7wyAt2jzWV06Q5OUQctn3Yev512ATXSLo2elwx+eS7Mlzjax6sBt4NZcOnzafEP7S0e2lgT/nmf3oHqrLg5rRYWmpqSR6rqztY6vSdX0fU7k2ULyxXSru8qQDJHqMEipNZ0qO6tJLWYbo5F4P+e9Zlq0+lRQ6npTnU9JlA8yNlUzxr/eVsZbH908110irPBxyGGVNdG5Kfc8YfVmaK6s7nHn27FJGzwSDw34j9c1ueHvD/wDwkEV6+ov5az27RQIVyV3jHmFfp90fU1lajosMnju/WZpo4o1Ex8tRhmJBUcj1LflXa6TbEr8k/wBnWM5YL8zknuzHjP51wUMHGFR1PuNqlaU4cjODt7d7HUpbaZSrwvsYH1BxV3UpnYLbQjc7jJGe1bXjfSJLQ2+sR+Y6NtiuS+N27ornHr0P/AaxrKPzWN0zZLfpXu0pc0bH5tmmFeFxDb26E9naLaRYHMh+83r/APWpksSgTgKAhjOQB61bqveK7Wsqx/fcbRWzWh5MZuUrtnLGHzLO0dx8siGFj6EfMp/nU6SES21wxUTxPtkH95SwR/w5B/AVptYImlSRtz5b7lP0GKbFpkct6ks8SuoCyoT2fAB/kKx5GeksTCzb8zf8N3z6b4jt4A2EkYrg9++P0NdBotsix6n4flUG2hup7ZFP8IzuT/x1l/KuSgOPFGj4/iuoxXfLbMPE+vMnJFzazgf70Sqf/Qa5a65Z6Hu5VUdXDe96HlOm5stTltD9xZGVQe3PT881Le2DXupqqRlI0Ul5P9rBxj8cH8KTXojYeL7tTlQL5uv+0d39RW371101zRszwMY3Qrtx8zFkH+gWspGHeQFv++TUkqTahZiOLlVbcw67cA44qTVFCQWyqOBLwP8AgLVCsHksnluWmYj7vTnsa8TMUo10/I+ryCTlhH6sito57SZvOmigKgcOuCef4fercutzTS22n6dIPtlw+wSkAhFxlnx3OB0+lVJoNQ1e/wDJ06JHW3+Se4nbCB/7g7sRWnofg6HTLxb+6uDPeKxZBHlI48jHA7/jXm1sTTpJ8z97sehWxEYpxW5fi8L6QgDT2aXc3ea5G92P8h9BWnb20FpF5VtBHDHnO2NQo/Spaz9Yv1sbCRlkCzsMRjvn1xXgOpUquzdzzG2zQorJj16yh0uO4ublDJsyyqfmLfSszTfE1q63V1PK7Oz4SELyqjp/OmsPNpu2wr62OprP1D7XNE8MNudh6tuHI+lR6Pf3WpLLPLEscGcRgDk/jVu9ultYM7gJX+WJT/E1RyuMuXqMx4NUubYlJB5irxtbgj8ao6nraPewzQwSw3MP3WYhlde4rT1CAXKx3VsUmDDa7xnILVnNaSucNbOT6FK6IOKd2h76l5PFdr9mVnhk87ui9PzrAvNYXVr5PtEnlwIfuIC20f4mluNDhMpeRJot38IOBWdc6LJFMjWjOVJ+bnla6aVOhfR6mUpTWyJ9Y1b7XbMixCCPaESPPO0dK56r8thJ5hy//ffWk/s9v+eo/wC+a7qUqVONkzlrU6s3ew60spdS16SW5AWNcMY1GA3ZR9M549vevU9BtxGx4+6v61xWhA3FxJduObiYsB/sr8o/kfzrv9GH7uUjruFd8PgR7wuvaqNH0mW5UBp2/d28Z/jkP3R/U+wNeS3MEy6pG8jM0NvKkUpP/LQ4858/jt/Ou/jT/hJ/FEk7HOn6eTFD6O/8bfn8v0B9aTRdEi1DS76e6jVvtlzLPCenysu3+WRWsdBbm9o8Xl2ZP952P61g+IJ/7W8QW2jKc21sBdXeO/8AcT8Tz+FdFYQnT9LSOadpfJQlpHGCQPWvM21trDRr/U2XN7flrg5/gDfLCv5YOPYmlFXegzl9ZvX1HxBf3IEah5mCSdBtHygMfT5eD7mkt7y2YA3tmrleshTd/wCPDg1c0ewzbKz529z/AHqsXVvZWrNPG8ltKoyWt22n8a9ZU3GNl+JqlYgk1y1jgZLNBvxwEXpWbbwak83nta3Q3D/XeQxwPReOvvWkuqa62mNdjU50QsPL+VQxHrnbnFV1nS6Mc+oNPcsygjfIzkt/dXP4/lWbdbqkkN2LFtIIZJAY5YHHlohdCpG5ueT6461s6jpRmn+2WuEuQNrg8CVfQ+/oazdKiglv7uC4ihh86JVW3X+Nf727uRnt0qdLx7C4+wajO4Uf6i8Hcdg/v79DXgYqUnXcoPVfijhm/fuh91dyy6f9n2EOskbSIeDgH/J/Cu603yV02AROpRUHINcPfsyIDqFu0sI+7d2o+ZP95ev5ZFNgS4mhL2F7DeQHqFbYx+uOP5Vca6lG8tPyLjUXU3ri5XXfFNtYRHdaWA+0zEdGfog/ma6WSRIkLuwVB1LV51olzfeH4J2njxPO/mTOYiy+wBGeAKS58Sx3B3SzieQn5Yt2Bn6f41tpL4XdGikmdo+s2/lvLv2Qp/EeN3+ArOXXr/U5MaXZO0Ped/kT8Cev4Cuch1fTDcKbwNqN2D8lnAu6OM+4/iPua301C8vI990iWkA6RBwX/EDgfnVcth3Oitpi1qrzNH5ir+82HIBriDdrqPjK6kaVf9Fh8uOPPOW5YgfTAqW910qq6bpiLJczchc8KP77n0/nUmm6bHp0LAMZZ5Dummb7zt/h7VjVkoRfdm1GLcrmnD5kjLEjEDPat+KIRwBBkcdayrXZaASSFQzdAazbm8k1tmtbWRlsmO2WZeDL/sp7erflXmODm/I71JRXmTaSYbvUZtQRlGnWCNDbt2dv+Wkn042j6GtDQZgfBeoXsyyC81y6Elsq/fLAgQKoPU/KD/wI1m6uIk0+38O2kiRXN+ywLGnWOL+NvYBQa6bWY7VJ7RrKzE0drCLZYlmMLxAFdskT8hXG3uMV6GFsnzPS+ny/4Jy17/CU/Eaa5Fd22kXV3bJdT25luAiZggXO3GD/AKwnDfeOOOleYa1oFnpN4tvDqJu0WISMzQ/xZxtIB6E9K7jxCmpaxNHdfbdV+1QReXl7W3aRk+9tYrIAxHODtz+dR2vg+51a3jd7a0k+TDXEs6q0nuwjDcjPqMV200/b80muRdDkhKrGTs9GcCsH9nRTsz+TcBVikUsGX5v9rtx6V2PhvS98V0lzi1s5Uj8u9IMR3Kc/u8fMxyBggUzxX4WbQLS1kg/s2WMRuvlEbCrt/F8zFn4H3ieKPBlvFqcd1feTIJ4bVvJn8x/Mjk2/3icnOM+ld2JjGtSTSHKj7WSvudHpulalb6JPf6p5sz7jdyjUpPNZnC4DFO5woA3dB2zWnoNmI4o1xzGoH/Aj1NcnEBcW91dpJJE3lZYo5+dTxtbOcjC5/GvQ9DjUrFxyWLGuWjTlBtyd7nfBKK0NmCzSIA5bf3INMvbVZoy+0Fu49RVyiugo43RANI1qfTR/x7THzI1PQBjz+TZ/Ourt9yK8bfwHj6Vzmv2/k3MF0vDRPjP+y3/19tdNC3mRJJ/eUGgRwfjBZbTXUmjlihinh3SSSZwvl9cY7kMPyqbSrT7RJbT6ncF5pBut7WQ7FVf73lj+ucVV+I8S311plojusiStcNtOAEVR949lyRn6VP4ZtF0+Ga6utjS3B3ec6t5so9TknC+gpEL4rHYX9imp6Rc2MhDrcRMmfqOD+deQ2FxJaFY5u/DZ7MOGH55r2CyuRcLlSdo9gK831+0jsvF17ayIDDcbbmP/AIH97/x5WP41vQdpWPC4hoKdBVLbD1YOu5TkUtRRW6Qn5CwHoTUtdyPg3voMlQPEyY4PWq8Ew3jeeXbYg+gz/Sn3kwihPPLcVQ0rN3cvd/8ALCIGGH/aOfnb8wB+BqG9bG1OF4OUtkaVjGZfGWirjj7Ruz/uqzf0r0q0YN8SNWslABfTrSU59Uds/oy1w/hiEXfjjT8ciCKWRvboo/8AQq3TqPkfFN7xGAWWWSwzj0iUgf8AfSGuHEazPrMnjbCp9zi/iknleMNS2jBXypR/3wp/9lNKt5H9jM7MAqrkk9OlaPxRgQ+N4ZGT93dWEZP+0Qzg/oVrlo9HmaJEnvlayQ5CKuGbHQNXRRb5dDycyhB1XGTtrf7yyLqO6kRJiTtV3UD+LAx/7NUFxqa26s5KxoDiMDO53xwFUVDcF1mX7DCLq6lLQQ26Nhlxhmdj2XkDPtW9oPhy4s7sajqk0M955exEiT5IcnJIJ6sfWvn80xEYVXKT26dz6LLJxw+DS6vUs+EbWa08MWi3CstxJumkD9dzMW5rboor5SrUdSbm+pDd3cp6pqEel6fNdyqxSMZOBnHufb1rz+7l1HXb+9vYbm3zY2u90kzjaSThcfT9a6Hxbe20lgUWTfmNlbHTBrzDTJ7uKzuZ4XLSyRmN1z96Mjbj8ODXr5dh06bn1NaVNzuka+m2uoa5qNraNPFbi4BPmAFyoC7ulaUOjG1urrTlvtj28uGDp88gPO/8ah8LSNFrlk+ceVAzH8wv8s11PjGPTrnTnvo5WW9tkJjmi67fRvUVtWrNVVS2T8utxV6MIz5YmH/aOsaUphR5Qi/xKSQR6+1R2huNeug1zfLDB1eV2/MCsNtU1d7JFea3ZZTtxtOf50+wWytyf7RtGuQzbjIhPHtsB5Fa/V7Rbsr+Rz1KTpz5Jy3PQNOms7mZLSwnKadp+GaRekkme5q5q+uxQ2jLaTB5WyodDwvrXJzeL7RLRLSytJDEn3YoYfLT8SaxF1aSESvcwARvI0g8o58vPUc9fWuL6lOb5mvvLvFWVz0zS7DZo+24PmNN+9O7qpIrEDKWKhgWHUVlTeNbm6tIo4Ypo4igHmBMbuOuT/SqVtrJgfLQAqfvEHms44Srq5IUqsYO0mdEQD1AP1owPSqH9tWO3d5jfTYc0z+3bT0l/wC+an2NTsHtYdzYslC3aBRgZ6Ctm61CTTtDv5IT+/ZVjh/66Mdq/wA8/hWLbOBeqM8g81avlM+qaXbfwNM0rD12qcfq1e7Qd4RfkemzpfDunJpmiW0CDnaCT3NSWOj6dozXM9pAYjKS75dm75wMngZJ4FaCrtUKOgGKp6lMFh8lfvycfhV3EF3PHJpjkg7ZkKAd+RivFtYZbm9XTtPVvsNkxzLI27zpfulie+0fKPxrqPG3iiWGNdNsQ6MwKGf+6o4bb79s9q4YFGgFtCshVfvFG2/ma7sLRfxspLqbNihRNr3h3fd2KO30qyunWzqrSxu564lP8xWCiKFClblh/dt/kH4sa07S9aCPyxZTCMcjMm8/mTXcpX3KTvuSanK0q/ZYOXI5x0Uep+lVbG3CqspHG3bEP7q/4nrVia6iuLQpAjRvNL5Uisu1h3bP4fzrSsLYMfNcfKPuiuPGVPsomTuU5tLe6hG6Nhg7lZThlPqDVaaWfy/surxvLEv3byIYeMerr/kV0U8vkxM/ftXMo0mp3BlLn7OGwiD/AJaH+8fb0Fee4KW5nKKZPa2t9aQh7S6MkJ+5LbASRsP9qM9P+A/lVaedVuPMmsYjN/z3sZvJkP1Vsf1rVTSJInM1vObaZuW8vo3+8vQ1Jcak9hGg1RIpFkbahi5Lf8BNc84Ti7pX/BmLptFOy8SWiqRPeTgA4xcQEN/30vFX/wC09EuiSbqykPffj+tJFc6ROqt5UMZZQ+JItpweh6VIL7SIiQJ7RSOo4rhqRXNpBp/15ENPsC2ekXQ/dw2bg/8APPb/AErH1aO706WC2tEDR3DiOOSRifLJPQj+KrurXtvJo1w1hNEZGXbvTjAJ5OfpmrPg1NI8Qwk3Ml5/aSKyKI5NvkRY+Vo/Xp8xPNdWDp1L87enZmlJO4+xsLTRLVi8o3ucyzynBdv89qnW9kkBeCMJEBkzzjAA9QvU/jgVftfAl+LiPydSs2Zj8kl9D5kh9fmVscfhV0+Cb+9guor7VUNuP3brbQBC57jLEkDHetZUJN3ep6KqJKyOPieTW2eeWVotLBw0srbWufx/hT2HWuggFzKnl6eFtYQMG8lTBA9I4z/M8VpHw/punxofJeSVRmOSRi7DHTHZfyrnvEms3dvPDY20qqxUs0mdxUH0z396UoK5tRhOrJQjuzl47e9i12byrW4munkkj/fRGQvnKglsenOR0r1C3cpp6pLMWkVVWUOO3HPvzXB3dreaOIdQt9TWdyWZLi3ujIpZcblP5jI967mC1uL2PzT5jo2GcKc4B7fhWr1OnHUJUlG9rNboo6497fambCxkxHCmZShCPM5Gdu7+EAY6c1fg0fTLDS7cvFFbX20zTS28rKynHPzE5bHXmqM2i6paTG5tvKkaT5zGZNjqw44PTt0rOkivJ2lN+wiRcKYg24yZ7MfTHYVxzhiKlS0XZHhyp1JzMrVbp/EviO0b7NcMhCpdpLIqIzBOMc8Dn9TXc2Ph2Hwz/Zkts80lvcxGCUySbxuUZG30HMlZ+hXa3epeWsMci7xLLK0QydoPX+X412vi6YP4e025Hy7ZI5dvYLwrfkHr21VbSj0R1xXLJNnnrQPp2kanbBDLcqxtwg4zwFQ/984b867fwrcC4toJARhlDD8VzXL6vard6tBvJCXUBD+7JwfxKtj6ZrU8JubNVtm48l2iA9lb5f8Ax3FanTs7HeUUdaKAMbxHFv0yU99hP5c/0rTiKxWiHd8qoOT9Kh1BVkiETdGzn6YrE8XTTR6StlA20TYR8dWHTaPr3PpmgDk2mk1/WLrUWnigsWcIkkwzuRT8u1f4vmy3p064rXKeG4wz6i97eIo3PNLHJ5Q/IAYrR0TQYbSCONYl3heuOlWPEcKxabFbg7nubiOP/gOdzfoppC5bIkhtNG0mKa/0+xihaEAN5XyhtwBGfXqK5b4hOq+JNJKkBjaSbvpuXb/7NWve3DSnUoR/y21C3t0A/wBmNGb9K4nxhfnUPE+oTQtvjt4xbQle+wEt/wCPE/lV0/iPMzacVhZRfXQ0ba4WaMcjd/OpJZUiUsx/CudtL6KS2iYBuV4I5zUNxfNNcraW6mS4fpEDz9W9BXb7TQ+D+qScrFm5lm1O7W2hO0v1YfwJ3b+g963Ejis7RY4lCxxLhRUOn2KafbncweV+ZZOmT7ew7CqmoXvyNt6D7o9aa0XMxT/eSVOnsjsPhxEqalqurXBxDbxrFuPsDI//ALLWTbzTFLC9uQRM2qLO/qDJJlh/4+RXQ6Rpos/CNno7Ptn1GTZKc8nPzS/+OgrWHq90kFqJhEZnkvlaKIEAyHzdwAz7CvNqSu3Jn2mHp+ypRh2NT4mW6ySaVdcL5YljJP8AwE/0NcDJqlhChMl/bqg5P7wH9K668sJdduRd+IHF0wOYrNSfs8HsF/iP+01WBp1gF2ixtcdMeQv+FeXPP6dJ8kI38zgxODhWq+0kzmvAlnvsrnWJBmS8kKxEjkRKePzOTXXU1I0ijVI0VEUYVVGAKSaZIIjJIcIO+K+YxNaVeq6j6nX6EN3eR2ke5+WP3VHeue1XxbHa2j7jFG5+UYk+YVurbWN8PPEYbd3GRWZqcWmWhEEdnaGaUHcWjDNj8aqgqfN7ybA80vdVfUWO3d5TttaT+EfT1NXdU0yOxtV1Gx2fZ9o3Qnv9D/SqF5ZDTr6401z/AKM43wsf4VPT8jUct+w0t7WVmV2XJXB5bHavo1Be77Pb80auEqHLUp63/M1vD8sf9sOzSYL2y7Ax9W6V0d/EJtPuYicBo2GT24rgbdlgdGceWDGoyc8MD3/OtJ9WkeLY99lMdN9Y1sM51FOL2M8VWlGq00Zscvm6YkikeZC+7b3PqP51cjkWWNZEOVYZBqjAhW+d4lc28vr8oLe3tVhLW6twVilhaMchXByv5V1PlTtc1xWGniqcakFqTSyLFE0jn5VGTVd7USxCe7Uv6RA8J/iacIWZllllSUrllUD5AR/Wop7sMzJGjMzqCwVeaV3tEvB4KOHi51t/yJdOvo7dvsN1xA5/dOein0rQNnPv2hOP73asZbKS4GJ8JH3Qck/U9quLboq7VknVfRZmA/nSnHW6Zw4ueHnPRmhLAlvF8x3SNwPaqlWopLcQJHIjHbwCSSfzpfNs/wDnk351jGUldNNnJUhFv3WrHTKxj1OU/wB5EcfgSP8ACtSaOe4uLO/szEZYdymOVioYNjPIBwRgdqy7nEd3bynjdmI/jyP1H61ZieVFZ0EqAHGVUsD+XSrwU+ajE+hludpY6hK1qXvjbpKOdkTEjH1PWue1rV/I3zu+0+3Uew96x7vVprdAF82RmUsDt2KAOpLHtWNZZ1SXdeSiSV93CfdjX+6PfuT+Fa1KkaesgWrOZu7uXU7uSeZyHY7FH/PNeyj6Zq9bWq20aruLlR1P+FZrQss8qAZkRirY/ixWhaXImQKT8w/WvoIqLimjSxt2tuixh2G5m557VaxVKzucgRPwR901dq1YZmz/AL3Vto6RRD/vpj/gtb0aCONUHYVh6evnancue85H4KoFb6qXYKvJPArxcRK9RmT3MrV90pitl48zr9O/+H41HpcavIhUYAGQK0UgR/Etwp+ZLKMbz/tbdx/mtVvCq+etux/iVcg/Ss+hJ1drpUIjV5ssxGcdhWTquk2+oeILaFocIkZBwOMZBNdRWPq2vWWl48yRPMPCjqSfQAcn8KhXvoUNGi2zmaeTAMtwsjbh0VOij271k6x/Y1krOUVnPdmwKlCa9rOGSEWMDdJLoZfHqIx0/wCBflWrp3h2xsZBO4a6u/8An4n+Yj/dHRfwp7biOLuNKmu9OmuLlWtNOx1cbXm9lXsvuaf/AGa2laBYa3AnlXcczS+Xj70LfwEf7orqvEl7bQQpFOvnux3Jbjq2O7HstcdfX1xf3sFtNeIJZ8qFTpGv+z2H+8fyq4tsWx6jbRJFLa3SnzTJHuGxsLtYDbx7Cp31SFLe6icZllTayxNjft7buuPb3rz231LVfDtxHZ/av7RtVwi2xbdKvYKjAfMR6H866q8VvJjMeAd/JI6n0NcdWpKlLV6M7acY1FpuUmvbu6mi37VRxt6dPaq2peC31gwtDcfZpY1ILyrlSPQj+taxvbeBYi77mTgA/wAVVJvEc005RZTsUE4Ix8prONbXQ2ipRacdCHTfh3b6ZbrPqOorOobdDBGmxCc/ePJJren1CG3h8q2RXTbukxnAI6fjXLTajNKuxHdwQP4vu5/hNEQNxFNDNKYEUfOO/wBBWvM5PREzcpazdzQu9a3KgjmVd4I+Q8hqxpszMZXYhWBfDf561WuLS0eNntrjAU7VDnhvx7GhJbmGLJPmDa2xCOD/AIc1ai7kbHW+G7BYPD+pXuMhbeTn1+XJ/wDZR+BrsNVt0u9LsLR/uyrLDn0BQ8/yqKz01LLwVf2v3jHZMrH+820lj+Jp00olXR8H7yzSY/4Cv/xVdcdDHqczaQf2lbpHKdlwp3q39yQcMP5g0rmW01toSAC0KzrjuQSrfoFqeVfsniKSIfKJsXEf48P+vP8AwKqOvalBB4g05zIN+5oVA/utjk+24KPxrpT0udiacLneWFwLi1Vs5IFWqzdOEIjBjO1jzg9DU91dKqFEOWPUjtVCI2dbi+Rc8DoPWsm5mTUtbbZhoLIlM/3pO/8A3z0+u6sDUPEKWd1LcpKVkkT7NalRu8tM/PMR9Rgf7taugrElmUhwUGCpBzuHrnvUqabsmFmzp7OPbDu7tzWHqs63PiK3t8jZaR+Y59Gbp+gP51r3F9Dp+nG4lJIRMhF5Zj2UD1J4rh9UuDpfh+9u72TF5eP/AKQU52bv4V+ijaKpJt6EydtTN1nW/stiLmFws0jSSw/9dJejf8BjCfi1clYz7oYnIw68OP8Aa7/4/jWfNeTX0rSynHzELGDxGM52impcNbyhxzu+Uof4v/r13Qocsb9T5zML4lWXQ6GXSrG4yzQkbuT5cjJn8jVvT4LXSomjsrRIt3LNklm+pNZllqcUg2K2SP4Dwy/hVtrzj5UOfehJLU+bqRr/AMOV7Fu4umKlpG49Kg0gx3WqmW6kVLW0Xz7mRvuqv8K/if0B9axdR1PylITE1wfuxA9Pc+grKt/tK25juJy+5/NZBwpb1Prjt6UnGVTRHoZfg+R+0mj0Pw34pn1r4nWE0gZLMRyQWkDN/qxtzvYf3mx+ArU8X6VbR6loulvcyL51y11joVVOVXI9ScZ9q8rt557bURNbTNDPEyzRSL1Vq3dJ1m91bxrZy6rfNfzSnaVZVATarFGCr0xlvzrix9FwoSlHome4p3Wp6XQTgZpCQoLMQFHc1kahqiMjQ253buGf/Cvz2MXJmQyTW38/KIPKHZup/GsvVNRd2MgJXcRhC2RWPqmpwQOI5J1jU9c9zWZNriXLlbZJLuUDA2LhR9SeBXpUsJJ2kkUkb7eIWto1t42dTM2FTP5msPUruQMGZzmRsbs8k+grEkvprS6d7iORrqT5AVGFA9FJ/wAmmM199tieZ0jBB8rjeFbv/wACr0qWCjBpkyjKUXZaLqbFzp8upzRzyXUcEv3EWUZ3Z6AflVe8tdR09wC9tIXJPyMf6imo0VuftUjSSXSjiWV+B/hVKXVJ5Y3uXtwy54bfgH3GR0raEJ3t0HSr1VDloa2HS3s6KPtUCrHkZYHIpwntpHzGY8k/LwPTirttZTywebctGiuMqoGcD3rKtbaGW8a4EI2BsJsXrjvVe407dDswmJq1Jcs18zXZ1UgNx744qrcyGA5wC2chunFSySAqSM4I79OOoxVOR/tNytup3JFy7fyFZU43Z316ypU3J9CJpmuHK2sfBzk9h+NWra3FuhwdztyzetWIoZJA3lRswXk7R0qSGzuZ32pC5PqRgCtXOMVY+ZxOLq4jS2hBRWxPpUCW+xJD9pXk7uA3sKyCCpwwIPvWcKkZ7HJOlKG4lFaem6Yl9FI8jOgBwpHQ1c/4R6P/AJ+X/wC+RWc8TTi7Nlxw85K6RZ1hmxCiruyxJA6/h7+lQ3F9f2UG2V4C4UF32nPbtnBrVn062GNQvpGi2IUiCtg7v9nH3mrNvdLmWJZr9zJHJGmMpsbIbJ+Xqw6c4FLDUalOKS+Z9A60Gxmu6Pfw3L2MqJeXAEYKFx8zsoOz/eAIC44BJ9KZNcR2Yhu44QkSQDZGOPmIbC10t1avFa29/LcXQ+1IyRbpP3kaBAFYt97PU4zwDjtXLeLXRYLdI1VRcFbgIvRcr8wH/As11Oh7WcY9L/gFOopSsjjpJ5Y3NwTufcckcd61obeO/UvEwguf4gfusf6H3rMljaNtsikI/rWnptslwHiWTyryH5c9nHuK+hUeXRG44yT2h2XabD2Zuh+jdK3bO5W4hGOo96zo76a2lFrexAZ6Z5Vx7H+lX4bKzVhNDCiMecp8tNXAZog/ezf9dZf/AEM11WkQiS83nogz+NcvpA23dyvpLJ/PP9a7TRUxbu/95sV4lX42ZdTn9FBuf7UuGPN1dSqP90MR/wCgrVXww/k3IjP8EjIfwYir/hSH5Y8n5VSQhfUsx5/L+dZ0KfZNfv4CNp3iVD65ADfrj86T6oR1WuS362qQ2GxJZm2GZ+RGPUDuabpHh6y0pvPAa4vW+/dTfM5+n90ewq7bul3bRyMASOfoas1ne2hRFcQfaI9vmyRnqGjbBrk7iPxdHMYjAl0it8k0cyoGHuDyDXY0UJ2Cxxg8Oa1qUwmv3trYkAFtxlfH6CsXxBp1tbXFvp1nuee5kCSTOcsyryx9h7Cu/wBTvVtLdvmAYjqf4R61w0e6ZrzXJVIjSNktww/hxkn8f8K0i3uJmvo2gWWq6Pb3j+YlzghZo3Ksv0IqaPU9R0ucafdTGVmyILgjDN/st798961PDFu1r4csom+8IwTTtd0xdR09wvyzJ88bjqrDpWNWEamkjSnNwd0Y17fvJgypG8y4DEr09wariV7gsjrGsh4AYZxxmmwRPeLC7Lt3MFK+p7/lW8unW6yRwySIm4EznBZcn7o6fWueFKdzsdSNtDAuIpG0/wAyOPZGvzuiDacY4rIbV7qGKVGxLC2Bkkfz613F7LDaQzQyxwpCw4VdwYewP9a4bULG1keW7S4AdfuonTHp9a7aaS0ZhNvoUxJPMQqNtRQOTxu/xxW3o0iS6jbW7yrK0lzEvPO0bweKx1nDQBbgSITwoPFWtHkjt/EGmmEYiN1F/rOoywrZWZndnv8AFGJdI1JD/HCy/wDjprm7KQv/AMI/k8/YJWYf9+a2by9+w+GtYm5DJbOy/XaQP1IrLig+zalpkJx+701l/wDH0H9KBsxfHNwYbaz+znZerLvSXGdifxAjuG6Y/wAK88naa+mvpbic7o0DGUjGDxjH0PQV13iN5r3xNc2mf3Ufl9unyZ/9mNc5qFvH/axijyIoVVnX+8/b8h/OvNrYh+0cb6I9WhRtTT6s7nwx4gTUNOi87CSqNsiHrG3cH+n1qr4g1+6ufM0/SBhxxLP/AHB6D/arnrDSvtEv2hjJGWG3MTlC49DjtXQJaW2nWw3BERRkIOAPrRUzNuForU1hhNdXoYMWizldzyguepbk1d0zU5vC8zGdGnspAflQjMbewPY1HNqc13MIbUlFPQqu5m/3V7D3NZl4yzTSQ2bJJJH8sl1cNu2n+6o6ZrloVKkJ89zWpGMo8qRv6p41S8s90EE1vbZ+aVsB2/2U56+9cHqWu3eq3cjXLbYoVykKn5Ih6e7epptzHsunUs8jLgF3OSciso5NhcSd5mP5Z2ivr8LFOnGp3Vz5jF1Zc7p9i1agm2i4+ZhuP1PNRzkm9tY/Tc5/AY/rWjZxjeW/hjXNULVPtXiAqfuxxc/ic12y0SRwLqSvGkg+dA2P0qKWMJHndKRxkea2MfnXShVHRR+VZd/bhGJUYV+1XKCJRXtoY0lVCgVG4wBj8adNC8ME8zqQkKlifXFWJz5lnbzD733TVuUmbT5Nqby0R+Q/xcdKGrRdhmloHgaO7tob/WZmlMyB1tojsRVPIDEctXY2Wkadpv8Ax5WNvbnpmOMA/n1rI8FX9nN4bsrWO/W4uIYgskbHEiH+6V68dK6IjKkdK/M8ficROtKNSTLfY5LU9RAupBJI5Tcdo7Vj3Wq5UpCOfQcmrmqWhvLVo1Pzq25c9zWBDa3NtKryQuiE7STW1ClTcb31RlOpKMlFL5lWaZ52y3TsKlNwtgsMWN00xyV9FHU0y6juLaQPaW/nMfug9F+tZNrPb3wJvGLXMhyzN8uPZfTFenGKnG/QeFw0pybk9S5dxLeI6vwWOQfQ9jVa1kF3b/ZJVIkTgsD0Yd6mNtcxtiG5WQYztmXn/voVGltdrfCc+QhZcEKxO6tbx5bJnbg8PXoTcZq8WRTNaxTAfPcyDjEh3c/SrGn6edSv4Y7zIiP/ACxXqwHr6Cod9xBPMEt1k3OWyGxW54WLzaheSTRCN440VRnPDEn+gqas+Sm5rcVaVZScVHliR66skGlzJa/Ls4AHPyjtWdAv2S0hEbjYUBy3TpW3rDrHHOCSAc/l3rk7eaS6S1tZsxRbQMtwJPQZrPDRc6WvceHrxpuTZea9F26wx7kYjK7h96ug0PSbGbRYpNj+a+TI+7nfnBrE1O0lhszLs/1Xzqy9BinW329i39lvcl9olZEmwBuPZTweRTnFSp+5KwvavFU25qzR2ltbR2kIjiGAO/c/WpsmuW0zxRNHdCy1mLyZDwspXZ/30P6jiuprya9KdOXv9TDk5dCpfw7o/NHVev0qtbTkOsThXQnHzDOKtXsqpCU6s3asa3lD3rj+EYqqcW4MmUkrJ9TogABgAAegpaKK5yjR1K5NvPHOYRJeY2RJtysefRe7H0/Os2ezlvbe7SZzJKkZmupc52kfdTI9D6cZz6VtamyWrJa2kO/UJQVT1Ve7E/wirU2lJovgu8QHdPOqh3xjczEL/kV9GnYlOxX1f9/HpEHTdbztx9FH9a4DXJvtM+kx4H7u3b/0Y1egyjfrunxH/lnZD/x5m/8Aia85ugG1Gwb1jb/0Mn+tdWD/AIiN8P8AGhNT0xnsMx/NIvzYNULS2Mvk3YUrcwcN749a6g81kKPserBeiTfz/wD1fyr1mjuZalSPUrUwyRnnoQfun1FUdGupFmeznOXTOD644rW+zx5bjhuorOlsEtry2e2TbtPQfXmmMs2Z8vWrhOzMr/muP/Za7vSv+PFPqa4ST93qyP8A3ox/463/ANlXb6O+62ZP7rV42KVqjMnuZ3hqyu7Vp/tMLR7JHRM/xKG+U/lUeqWLy6tcvAu65iiS5iQf8tB8yun4gD8cV01ZWof6NrWm3nRH32sh/wB7lf8Ax5cfjWKd2IraNeKWUK2YZhuUnsf88VvVjahpbpM11ZjO47pYh3P95ff1Hf61pWUry2qNIuG6fWpYyeobu6isrZ55nVUQZJY4FTVlX+hw6pfJLfM01vHyluT8mfUjv+NC8wMKCG58VTNclSmmBvlLjH2k+w/uD/x6ptbhE9xbaVbj5XcKQP7o5Y101xNFZ2jyuVSONfoAKx9At2uJZdWnUhpvliU9VT1/Gqv1EbkaCONUX7qjApxGQRRRUDOY0o20Ws3lvcuI1hmDgscfKw6D05B5q7e6zaRxxKlwJtj7wCOhPGPX8TWBr9vJ/wAJA5jYqJYeQP4trZ/9mqpJZy3YikeH58bMqcH8afMkzWKfLoTX8/2gF4lI54JbsPX+VLFpY/dsSCWQsvopHPIpLzRJPs6uokZN+Sv4Zzn+tP09ZVkUNbMxjG45k6c9fpRKaiaR13GTaQblnZpo1VFDncR1x2/wqte6K/2cSeZ5yHBQI21o8Hg+tdb9utkAlaKEyjqAO/1py6xbWdtEI7dX+Y8N83JNEa6QOncwl1rXhZJa3t9K1kHiE3mIpOzepOWxnA9a9Fn1KxfxJF/pduESySNHMgw7SOzBQe5wlcBqUmn3MxJhZDJyxj4B9j+NZE1lpyCQ28MQbGHBT730rWNaEtCPZyR13imaHTfF0DO6/wCnQAEf3WU4GfqP/Qa5y9jaLWZlYZE4WRD68BSPwwPzrNaC3m3LsaNGIG4dcjp19KuQXzX+nfvB/pdm24Y/ix1/Na48Zh+V862Z6eEqvl5H0Ow09FDqMfdXisvXLTUNR1GOCJ0jtFGXY8nd9O9WrC7EkUc6HcCK2UKOA6gc968hScJXPT5VONjnNWSLRNBnjt3CXEibVduXdz0HqTWdo+jSLZxveoYFVciBWy31Zq2NY0lb/UbeV2lHlE4CNjdmrd/an+zWiDMHk+UsOoH/AOqtPaLkS6sz9m+ZvojkY9GfU7C9v4CQ6uSijpIi8fzziuZnVVgRFGF3qB+deu6dbJa2qIiBUAAUegry/wATWn9n6hPB0VbhWX/dJyP519Dk2N5uai+mx4ebYTlUaq67lmFdmnSP3aqGgJu1HUZv9pUH4CtmFP8AQUX1XNUNEi8sXZP8UxP6V9K1eUTwE9GbESb5VXtTNXhX7NlRjbU9qMzfhUmoJvtWrXoQYFv+90l/9lj+hq1p7brRfYkfrVbSMPaXaY5E7D8wD/WoUmlgsmjj4kmuBFGcZxuxk/hzWLqKEed7F21sXbVLaTxvpK5jWTc5crwS2OA3616nXN+HtDitI4ZEiTyhlgWGWLf3j71Z1W/8wm3hOUH32Hc+lfnWa4qOMxPNBaF+Rn3TBrqZh0Lms293TOsCKSc7iau0VzwfKMyrq38gqVJIP865u30+O5N5GwU+XOwUHtnn+tdTeymdhDCMuD1I71HpeipYwnzXM0zsXkJ6FjXbRrezpt31FJJqzOUksJrZ/wB1O8fcK/zCmF9RUjKxSY6EHB/Wug1pEikCL65A9Kya76VT2kVKSOeWNr0ZcqldFEzX+/cIH3eu5a6PwiGaC+llGJ2nAbJzgBRj+ZrKp1rfTaTdtcxxGWGQATRg8nHRh70Voe0puMVqXDHzqvkmbmsWKXJZZM7HGcioIdOhmiFqIlaPuGGRWpp2qWmr27S2rFlU7WVhgg+9XFVE4UKp9BXlurUprkeljayTuU76BF0W6hUZHkN+PFcv4WuFhupZHKhVtBks2P4sgfzrrpVivIXgZnAPDBW2msCDRrTR7yUywLcQvGTG0gyYiD93ntg/pW+GqR9lKnLdlqSUGi5qGn2vibSkxIqSDlJFO7Ye4NWdMU2Gnx2d1cK8sWV3DPIzx+mKo6ddJaacI40jjJYksMCoI4tQ1m/e20u3e4dE3vhwg646n1pqlOpekvhTMVUbiktWT3szEOwbLtwvvUVrAYUy33261UvLW+0q6t/7Usp7dJWIEkhBG4dsgmryzxMMiRfxqqlKVKPKQrud6is+hsw3SSsqDO4jn2qxWXBduIyUjQ4XJfGMD1NO+0yf8/sH/fX/ANauP6vOXwo3tc9F0rTQrl3+Y/xMe/tTfFLmSOwsVGTPcBm/3UG7+e2t8KFXAAAHYVWjSO4neaSNS8bmJCew4z+ZFexfqZHOrAW8S3L87IIETPphC3/s1eeatam2l0yQ/wDLSIn/ANBr2kWkAeVvLG6Y/OfXIx/ICuC+IdlDBFpQiXaIldFHsNtdWEl+9RvQl+8RgVS1K386FXXh0OQfSro6UEZyDXubnojI23xK5GCRkih0DFT/AHTmnKoQFR060tMZUvI8y27jsxU/Qj/HFdNoc/7xAeki/rWGwBHPbkfgau2TGJxt/gk4/OvKx0feTMpbnX1DdWyXdu0MnQ4II/hIOQfzqUHIzS1wIQUUUUAFFFFAGdqVidTeKB3xbxtukX++ewrQRQihVGAOBQMdh3paL6AFFFFAHOa66WmpWlxIoKu3lZPYsOP1ApjiRgZAqxp1y/UfhWj4i0qLV9HuLd3MbBd6SL1UjkH9K5HS9TudZ0tJp3xKuVZh/GQcZrOpTWkzejL7J0scjrZfuJpXZRtwo47/AC9ay9VnnSKJ8HLfM5IyVXNNtt0TkB2KryBx1qeRftJEsn35VBYjjj0pwhzGxkvqATL7ygDBsE+3Sq11qAE4CyllGTkP0qW7tUnEhHyKgKoo5A96oWdvtaRC2cSIOF9a29guoaoY1xcyzF3LgbgoJPCiryzyKAGCgtyeAeaznXybr7MDuV3wGbqOf1q1Evnecp4ZRncO/NDpKOwXI3eSOVldtw9h1qRLgQX0Ei4Af9249D1XP6j8ar3tsYoVZZWyc8+nT/GmI5NvPG/zfIXznHIGQfzrqdNVKTiwVTlkmjp9Eudrm2/uMUx7dV/Q4/CuospCHKdjXE6WC2ths43RRsfrlhXZ2w/fr9a+Zrq0j3KLujSqOSJZcbs4HapKK5jpCuE+JFmv2O3vFHz7gjH1wcj+td3XPeMoUm0BiwztkTj6nH9a78sk1ioW66HDmMVLDSOegXNvF/1zBqnZjZNcJ6HNX7Al7a1J67Sv4VBOgivY2X+Lch/Cv0TofDFu0OJvwqzcDdA/0qpb8TKferso/dP9KoXU5nS18m/1GHn76P8A+O1bn095rGI27BLlJfNjLdNwPGf5VNBAizXUv8TFR/46KuR/6qL/AH6x9mpQcZbO5TetyvB4rt4EMd289hMP9ZG6tjPsRwRTovEeky5/01I8f89QUz7jPWoPEpP9lSLng4X82AqtYRJLCd6K3PG5c4rwJ8O0XJqMmjTnVrl29u5LmxS9066BtxnJT+LnFQ2uu7I1S4R3IH3wck1WgLWWvJZqd1rqMbM0RGBGwHUfWql3CLa6khDFgpxk15NXBxpVHQlrbb0OWu5QanF6M0/7dQB2W1Cyno27P51ltcyyXBlkkclj8xBxUNFONGEdkckq05bslnlM0m7nGMAE0tnaXOpXYtbNA8nV2bhYx6sf6Vo+C9CXxfq1zay3L2sNsqu/lruaQE4wCfu/XBr0S4sbHRxLZ2FpHBBAAQByWOerE9T7mtWlTiejhcA6r56j0PNp/DuswuwSC2lUH76z4B98EZq1ZaIlmzzaisF3KRhYmXdGnuAep9zXXzrhAFJGTke1ZN3DsiaQN0bGCOtSqkj1qeCoUnzRWpXvbVL+0VbaJLOaNCIpLb5NvsQOCuexrmf7RuZJUeQtHdQfI4zyprpo8pkBjUs2gWOrh5JxIk8a4E0TbW6d/X8a0VOM1qYYuh7Ve67MxzqUVzGrOFjmHU561SurvzfkjJOep9a0b3wbJbgtDq820HGHhVj09eKfa+DI3VJLzUbiZWONiARj8cc1nHBxi+a5xvDV5LlbRS0rQZ9Z89oLu3hihIVpJFLBn7quOuOM132k2ll4d0oQWzhpnffPM4yWIHBb29B2qhbW8Nqi2kESRxouVCjGMHFWYWE/yuCS+SSTmulwSPSw+Fp0vhWpFdyx3lsYLvbcRtwVdQUxXPz+FdGaPdEl1AeWIhmYLj6HNdVdWUQiR4xsHl7to6ZFYWJZldmmb5m2gAdBW9NRZrOmnui9oeiaX9njlZ7ifZz5d1NuRW/3ehP+9muu3j/nm/8A38rl7VxChj2Kyl8tnvn/ADmtXCesv/ff/wBarVlsjmlBX0P/2Q==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>
              <a:ea typeface="楷体" panose="02010609060101010101" pitchFamily="49" charset="-122"/>
            </a:endParaRP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A61D532B-3865-46FC-BF04-E6432360680E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68E38265-F770-492B-859D-9226F044685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9" name="文本框 1">
              <a:extLst>
                <a:ext uri="{FF2B5EF4-FFF2-40B4-BE49-F238E27FC236}">
                  <a16:creationId xmlns:a16="http://schemas.microsoft.com/office/drawing/2014/main" id="{026C858E-1139-41D2-8588-96C1C085773A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ED1FDFD3-A2DC-42D5-BA2A-0B3BE4E66ACC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504A4F3-3F03-4DA3-B61D-932FDD1897D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文本框 1">
              <a:extLst>
                <a:ext uri="{FF2B5EF4-FFF2-40B4-BE49-F238E27FC236}">
                  <a16:creationId xmlns:a16="http://schemas.microsoft.com/office/drawing/2014/main" id="{3E31B104-9E0D-491E-A8B3-131199D0ED08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2D97696A-9229-4604-9FE9-A4C95A4A4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796047"/>
              </p:ext>
            </p:extLst>
          </p:nvPr>
        </p:nvGraphicFramePr>
        <p:xfrm>
          <a:off x="815926" y="773723"/>
          <a:ext cx="10452296" cy="5373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975976283"/>
                    </a:ext>
                  </a:extLst>
                </a:gridCol>
                <a:gridCol w="8440616">
                  <a:extLst>
                    <a:ext uri="{9D8B030D-6E8A-4147-A177-3AD203B41FA5}">
                      <a16:colId xmlns:a16="http://schemas.microsoft.com/office/drawing/2014/main" val="893295618"/>
                    </a:ext>
                  </a:extLst>
                </a:gridCol>
              </a:tblGrid>
              <a:tr h="113083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3200" kern="100" dirty="0"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邺县巡查工作</a:t>
                      </a:r>
                      <a:r>
                        <a:rPr lang="zh-CN" sz="3200" kern="100" dirty="0"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报告</a:t>
                      </a:r>
                      <a:endParaRPr lang="zh-CN" sz="32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158010"/>
                  </a:ext>
                </a:extLst>
              </a:tr>
              <a:tr h="742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3600" kern="100" dirty="0"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巡视结果</a:t>
                      </a:r>
                      <a:endParaRPr lang="zh-CN" sz="36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7451276"/>
                  </a:ext>
                </a:extLst>
              </a:tr>
              <a:tr h="171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3600" kern="100" dirty="0"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具体过程</a:t>
                      </a:r>
                      <a:endParaRPr lang="zh-CN" sz="36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8988650"/>
                  </a:ext>
                </a:extLst>
              </a:tr>
              <a:tr h="17876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3600" kern="100" dirty="0"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魏王评语</a:t>
                      </a:r>
                      <a:endParaRPr lang="zh-CN" sz="36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9682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6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6D04A9AA-658E-440F-966D-859CA94B3F5E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5277BE1-6BAA-4701-96DA-D4452B9C2FA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1">
              <a:extLst>
                <a:ext uri="{FF2B5EF4-FFF2-40B4-BE49-F238E27FC236}">
                  <a16:creationId xmlns:a16="http://schemas.microsoft.com/office/drawing/2014/main" id="{CFD577B3-394E-4898-BCE9-3ED0F3D9C0CE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458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6D04A9AA-658E-440F-966D-859CA94B3F5E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5277BE1-6BAA-4701-96DA-D4452B9C2FA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1">
              <a:extLst>
                <a:ext uri="{FF2B5EF4-FFF2-40B4-BE49-F238E27FC236}">
                  <a16:creationId xmlns:a16="http://schemas.microsoft.com/office/drawing/2014/main" id="{CFD577B3-394E-4898-BCE9-3ED0F3D9C0CE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51A97762-74F1-4A01-B3F4-D2FB9593F34C}"/>
              </a:ext>
            </a:extLst>
          </p:cNvPr>
          <p:cNvSpPr txBox="1"/>
          <p:nvPr/>
        </p:nvSpPr>
        <p:spPr>
          <a:xfrm>
            <a:off x="956603" y="759655"/>
            <a:ext cx="1033975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12000"/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到了河神娶媳妇的日子，漳河边上站满了老百姓。西门豹带着卫士，真的来了，巫婆和官绅急忙迎接。那巫婆已经七十多岁了，背后跟着十来个穿着绸褂的女徒弟。</a:t>
            </a:r>
            <a:endParaRPr lang="zh-CN" altLang="en-US" sz="2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12000"/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 西门豹说</a:t>
            </a:r>
            <a:r>
              <a:rPr lang="en-US" altLang="zh-CN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把新娘领来让我看看。”巫婆叫徒弟把那个打扮好的姑娘领了来。西门豹一看，女孩满脸泪水。他回过头来对巫婆说</a:t>
            </a:r>
            <a:r>
              <a:rPr lang="en-US" altLang="zh-CN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不行，这个姑娘不漂亮，河神不会满意的。麻烦你去跟河神说一声，说我要选个漂亮的，过几天就送去。”说完，他叫卫士架起巫婆，把她投进了漳河。</a:t>
            </a:r>
            <a:endParaRPr lang="en-US" altLang="zh-CN" sz="2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12000"/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巫婆在河里扑腾了几下就沉下去了。等了一会儿，西门豹对官绅的头子说</a:t>
            </a:r>
            <a:r>
              <a:rPr lang="en-US" altLang="zh-CN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巫婆怎么还不回来，麻烦你去催一催吧。”说完， 又叫卫士把官绅的头子投进了漳河。</a:t>
            </a:r>
            <a:endParaRPr lang="zh-CN" altLang="en-US" sz="2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12000"/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西门豹面对着漳河站了很久。那些官绅都提心吊胆，大气也不敢出，西门豹回过头来，看着他们说</a:t>
            </a:r>
            <a:r>
              <a:rPr lang="en-US" altLang="zh-CN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怎么还不回来，请你们去催催吧</a:t>
            </a:r>
            <a:r>
              <a:rPr lang="en-US" altLang="zh-CN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!”</a:t>
            </a:r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说着又要叫卫士把他们扔下漳河去。</a:t>
            </a:r>
            <a:endParaRPr lang="zh-CN" altLang="en-US" sz="2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12000"/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一个个吓得面如土色，跪下来磕头求饶，把头都磕破了，直淌血。西门豹说</a:t>
            </a:r>
            <a:r>
              <a:rPr lang="en-US" altLang="zh-CN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好吧，再等一会儿。”过了一会儿，他才说</a:t>
            </a:r>
            <a:r>
              <a:rPr lang="en-US" altLang="zh-CN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起来吧。看样子是河神把他们留下了。你们都回去吧。</a:t>
            </a:r>
            <a:endParaRPr lang="zh-CN" altLang="en-US" sz="2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744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ED1FDFD3-A2DC-42D5-BA2A-0B3BE4E66ACC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504A4F3-3F03-4DA3-B61D-932FDD1897D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文本框 1">
              <a:extLst>
                <a:ext uri="{FF2B5EF4-FFF2-40B4-BE49-F238E27FC236}">
                  <a16:creationId xmlns:a16="http://schemas.microsoft.com/office/drawing/2014/main" id="{3E31B104-9E0D-491E-A8B3-131199D0ED08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pic>
        <p:nvPicPr>
          <p:cNvPr id="7" name="Picture 2" descr="http://img1.imgtn.bdimg.com/it/u=912551131,1737078450&amp;fm=200&amp;gp=0.jpg">
            <a:extLst>
              <a:ext uri="{FF2B5EF4-FFF2-40B4-BE49-F238E27FC236}">
                <a16:creationId xmlns:a16="http://schemas.microsoft.com/office/drawing/2014/main" id="{B4D86BA2-4983-44A0-9375-7D71CFE4D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6000" contrast="6000"/>
          </a:blip>
          <a:srcRect/>
          <a:stretch>
            <a:fillRect/>
          </a:stretch>
        </p:blipFill>
        <p:spPr bwMode="auto">
          <a:xfrm>
            <a:off x="0" y="520603"/>
            <a:ext cx="12192000" cy="6342230"/>
          </a:xfrm>
          <a:prstGeom prst="rect">
            <a:avLst/>
          </a:prstGeom>
          <a:gradFill>
            <a:gsLst>
              <a:gs pos="30000">
                <a:schemeClr val="bg1">
                  <a:alpha val="0"/>
                </a:schemeClr>
              </a:gs>
              <a:gs pos="99000">
                <a:schemeClr val="bg1">
                  <a:alpha val="0"/>
                </a:schemeClr>
              </a:gs>
              <a:gs pos="77000">
                <a:schemeClr val="bg1">
                  <a:alpha val="59000"/>
                </a:schemeClr>
              </a:gs>
            </a:gsLst>
            <a:lin ang="10800000" scaled="1"/>
          </a:gradFill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28A1337-5A99-473D-8295-2AFDFC105096}"/>
              </a:ext>
            </a:extLst>
          </p:cNvPr>
          <p:cNvSpPr txBox="1"/>
          <p:nvPr/>
        </p:nvSpPr>
        <p:spPr>
          <a:xfrm>
            <a:off x="1175657" y="1175657"/>
            <a:ext cx="40349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田地荒芜</a:t>
            </a:r>
            <a:endParaRPr lang="en-US" altLang="zh-CN" sz="6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6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人烟稀少</a:t>
            </a:r>
          </a:p>
        </p:txBody>
      </p:sp>
    </p:spTree>
    <p:extLst>
      <p:ext uri="{BB962C8B-B14F-4D97-AF65-F5344CB8AC3E}">
        <p14:creationId xmlns:p14="http://schemas.microsoft.com/office/powerpoint/2010/main" val="383960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ED1FDFD3-A2DC-42D5-BA2A-0B3BE4E66ACC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504A4F3-3F03-4DA3-B61D-932FDD1897D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文本框 1">
              <a:extLst>
                <a:ext uri="{FF2B5EF4-FFF2-40B4-BE49-F238E27FC236}">
                  <a16:creationId xmlns:a16="http://schemas.microsoft.com/office/drawing/2014/main" id="{3E31B104-9E0D-491E-A8B3-131199D0ED08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2D97696A-9229-4604-9FE9-A4C95A4A4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556930"/>
              </p:ext>
            </p:extLst>
          </p:nvPr>
        </p:nvGraphicFramePr>
        <p:xfrm>
          <a:off x="815926" y="773723"/>
          <a:ext cx="10452296" cy="4937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975976283"/>
                    </a:ext>
                  </a:extLst>
                </a:gridCol>
                <a:gridCol w="8440616">
                  <a:extLst>
                    <a:ext uri="{9D8B030D-6E8A-4147-A177-3AD203B41FA5}">
                      <a16:colId xmlns:a16="http://schemas.microsoft.com/office/drawing/2014/main" val="893295618"/>
                    </a:ext>
                  </a:extLst>
                </a:gridCol>
              </a:tblGrid>
              <a:tr h="115334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邺县调查报告</a:t>
                      </a:r>
                      <a:endParaRPr lang="zh-CN" sz="32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158010"/>
                  </a:ext>
                </a:extLst>
              </a:tr>
              <a:tr h="756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主要问题</a:t>
                      </a:r>
                      <a:endParaRPr lang="zh-CN" sz="36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7451276"/>
                  </a:ext>
                </a:extLst>
              </a:tr>
              <a:tr h="75688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问题原因</a:t>
                      </a:r>
                      <a:endParaRPr lang="zh-CN" sz="36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8988650"/>
                  </a:ext>
                </a:extLst>
              </a:tr>
              <a:tr h="7568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3660578"/>
                  </a:ext>
                </a:extLst>
              </a:tr>
              <a:tr h="7568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9682647"/>
                  </a:ext>
                </a:extLst>
              </a:tr>
              <a:tr h="7568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6962289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0A843A98-F17A-4D70-AB7C-2160CDA12A55}"/>
              </a:ext>
            </a:extLst>
          </p:cNvPr>
          <p:cNvSpPr txBox="1"/>
          <p:nvPr/>
        </p:nvSpPr>
        <p:spPr>
          <a:xfrm>
            <a:off x="4339324" y="1955410"/>
            <a:ext cx="4860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</a:rPr>
              <a:t>田地荒芜  人烟稀少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5CA4B65-44BF-42D2-954E-DF038B36F5D4}"/>
              </a:ext>
            </a:extLst>
          </p:cNvPr>
          <p:cNvSpPr txBox="1"/>
          <p:nvPr/>
        </p:nvSpPr>
        <p:spPr>
          <a:xfrm>
            <a:off x="4780671" y="5711483"/>
            <a:ext cx="2630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天灾人祸</a:t>
            </a:r>
          </a:p>
        </p:txBody>
      </p:sp>
    </p:spTree>
    <p:extLst>
      <p:ext uri="{BB962C8B-B14F-4D97-AF65-F5344CB8AC3E}">
        <p14:creationId xmlns:p14="http://schemas.microsoft.com/office/powerpoint/2010/main" val="320120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F35B9BE1-9852-4C54-984A-9FAE2A06B4EE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BF51AE3E-78BE-458F-8C91-D4B16A2C1710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1">
              <a:extLst>
                <a:ext uri="{FF2B5EF4-FFF2-40B4-BE49-F238E27FC236}">
                  <a16:creationId xmlns:a16="http://schemas.microsoft.com/office/drawing/2014/main" id="{7D3A8FE5-F549-48D2-B194-ED5C128566AF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D4042D1B-6C3E-4634-AC76-DB81B39E7855}"/>
              </a:ext>
            </a:extLst>
          </p:cNvPr>
          <p:cNvSpPr txBox="1"/>
          <p:nvPr/>
        </p:nvSpPr>
        <p:spPr>
          <a:xfrm>
            <a:off x="1856934" y="675243"/>
            <a:ext cx="82577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>
                <a:latin typeface="楷体" panose="02010609060101010101" pitchFamily="49" charset="-122"/>
                <a:ea typeface="楷体" panose="02010609060101010101" pitchFamily="49" charset="-122"/>
              </a:rPr>
              <a:t>小组探究学习：</a:t>
            </a:r>
            <a:endParaRPr lang="en-US" altLang="zh-CN" sz="5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5400" dirty="0">
                <a:latin typeface="楷体" panose="02010609060101010101" pitchFamily="49" charset="-122"/>
                <a:ea typeface="楷体" panose="02010609060101010101" pitchFamily="49" charset="-122"/>
              </a:rPr>
              <a:t>西门豹的做法巧妙在哪里？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650E22A-D59B-49B3-95B5-B5EFE7AD2A28}"/>
              </a:ext>
            </a:extLst>
          </p:cNvPr>
          <p:cNvSpPr txBox="1"/>
          <p:nvPr/>
        </p:nvSpPr>
        <p:spPr>
          <a:xfrm>
            <a:off x="3516923" y="2588460"/>
            <a:ext cx="5162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怎么说的？怎么做的？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8CF5F2C-978B-48BD-9A81-C02DA1EC3BEE}"/>
              </a:ext>
            </a:extLst>
          </p:cNvPr>
          <p:cNvSpPr txBox="1"/>
          <p:nvPr/>
        </p:nvSpPr>
        <p:spPr>
          <a:xfrm>
            <a:off x="1772526" y="3742005"/>
            <a:ext cx="84546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请同学们默读课文的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10——14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自然段，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将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怎么说和怎么做的句子划下来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，体会他做法的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巧妙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将自己的感受写在边上，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做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好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批注。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109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6D04A9AA-658E-440F-966D-859CA94B3F5E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5277BE1-6BAA-4701-96DA-D4452B9C2FA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1">
              <a:extLst>
                <a:ext uri="{FF2B5EF4-FFF2-40B4-BE49-F238E27FC236}">
                  <a16:creationId xmlns:a16="http://schemas.microsoft.com/office/drawing/2014/main" id="{CFD577B3-394E-4898-BCE9-3ED0F3D9C0CE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9DFA8FDF-B239-46A6-A7D2-5375A9BBF7E8}"/>
              </a:ext>
            </a:extLst>
          </p:cNvPr>
          <p:cNvSpPr/>
          <p:nvPr/>
        </p:nvSpPr>
        <p:spPr>
          <a:xfrm>
            <a:off x="723748" y="927520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到了河神娶媳妇的日子，漳河边上站满了老百姓。西门豹带着卫士，真的来了，巫婆和官绅急忙迎接。那巫婆已经七十多岁了，背后跟着十来个穿着绸褂的女徒弟。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94332BC-2250-48AC-85CB-49F98DC38ECE}"/>
              </a:ext>
            </a:extLst>
          </p:cNvPr>
          <p:cNvSpPr/>
          <p:nvPr/>
        </p:nvSpPr>
        <p:spPr>
          <a:xfrm>
            <a:off x="600221" y="1612691"/>
            <a:ext cx="109102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把新娘领来让我看看。”巫婆叫徒弟把那个打扮好的姑娘领了来。西门豹一看，女孩满脸泪水。他回过头来对巫婆说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不行，这个姑娘不漂亮，河神不会满意的。麻烦你去跟河神说一声，说我要选个漂亮的，过几天就送去。”说完，他叫卫士架起巫婆，把她投进了漳河。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F789ADD-6628-47DB-84AC-CCD8F1E1D005}"/>
              </a:ext>
            </a:extLst>
          </p:cNvPr>
          <p:cNvSpPr/>
          <p:nvPr/>
        </p:nvSpPr>
        <p:spPr>
          <a:xfrm>
            <a:off x="473612" y="2843075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巫婆在河里扑腾了几下就沉下去了。等了一会儿，西门豹对官绅的头子说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巫婆怎么还不回来，麻烦你去催一催吧。”说完， 又叫卫士把官绅的头子投进了漳河。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A81CACF-AEE0-4BD0-BA4E-BF8248C8C305}"/>
              </a:ext>
            </a:extLst>
          </p:cNvPr>
          <p:cNvSpPr/>
          <p:nvPr/>
        </p:nvSpPr>
        <p:spPr>
          <a:xfrm>
            <a:off x="459544" y="3664197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西门豹面对着漳河站了很久。那些官绅都提心吊胆，大气也不敢出，西门豹回过头来，看着他们说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怎么还不回来，请你们去催催吧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!”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说着又要叫卫士把他们扔下漳河去。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26B28E6-66E0-4B88-88C3-452D5B4D24A8}"/>
              </a:ext>
            </a:extLst>
          </p:cNvPr>
          <p:cNvSpPr/>
          <p:nvPr/>
        </p:nvSpPr>
        <p:spPr>
          <a:xfrm>
            <a:off x="473611" y="4485319"/>
            <a:ext cx="11036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一个个吓得面如土色，跪下来磕头求饶，把头都磕破了，直淌血。西门豹说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好吧，再等一会儿。”过了一会儿，他才说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起来吧。看样子是河神把他们留下了。你们都回去吧。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1E1AA81-D999-4A74-89EF-1033035E61F1}"/>
              </a:ext>
            </a:extLst>
          </p:cNvPr>
          <p:cNvSpPr/>
          <p:nvPr/>
        </p:nvSpPr>
        <p:spPr>
          <a:xfrm>
            <a:off x="721403" y="925174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到了河神娶媳妇的日子，漳河边上站满了老百姓。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西门豹带着卫士，真的来了，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巫婆和官绅急忙迎接。那巫婆已经七十多岁了，背后跟着十来个穿着绸褂的女徒弟。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B5D4612-3746-4FBA-86FD-8A15E26AA233}"/>
              </a:ext>
            </a:extLst>
          </p:cNvPr>
          <p:cNvSpPr/>
          <p:nvPr/>
        </p:nvSpPr>
        <p:spPr>
          <a:xfrm>
            <a:off x="597873" y="1610343"/>
            <a:ext cx="109102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西门豹说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把新娘领来让我看看。”巫婆叫徒弟把那个打扮好的姑娘领了来。西门豹一看，女孩满脸泪水。他回过头来对巫婆说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不行，这个姑娘不漂亮，河神不会满意的。麻烦你去跟河神说一声，说我要选个漂亮的，过几天就送去。”说完，他叫卫士架起巫婆，把她投进了漳河。</a:t>
            </a:r>
            <a:endParaRPr lang="en-US" altLang="zh-CN" sz="20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68F1973-9171-444C-9CE2-F49EF1A60898}"/>
              </a:ext>
            </a:extLst>
          </p:cNvPr>
          <p:cNvSpPr/>
          <p:nvPr/>
        </p:nvSpPr>
        <p:spPr>
          <a:xfrm>
            <a:off x="471264" y="2840727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巫婆在河里扑腾了几下就沉下去了。等了一会儿，西门豹对官绅的头子说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巫婆怎么还不回来，麻烦你去催一催吧。”说完， 又叫卫士把官绅的头子投进了漳河。</a:t>
            </a:r>
            <a:endParaRPr lang="zh-CN" altLang="en-US" sz="20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9A49480-42CD-4B74-87E8-992730F71CEC}"/>
              </a:ext>
            </a:extLst>
          </p:cNvPr>
          <p:cNvSpPr/>
          <p:nvPr/>
        </p:nvSpPr>
        <p:spPr>
          <a:xfrm>
            <a:off x="457196" y="3673000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西门豹面对着漳河站了很久。那些官绅都提心吊胆，大气也不敢出，西门豹回过头来，看着他们说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怎么还不回来，请你们去催催吧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!”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说着又要叫卫士把他们扔下漳河去。</a:t>
            </a:r>
            <a:endParaRPr lang="zh-CN" altLang="en-US" sz="20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E3D643F-7E14-4295-9C34-FC5A95234740}"/>
              </a:ext>
            </a:extLst>
          </p:cNvPr>
          <p:cNvSpPr/>
          <p:nvPr/>
        </p:nvSpPr>
        <p:spPr>
          <a:xfrm>
            <a:off x="471263" y="4482973"/>
            <a:ext cx="11036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一个个吓得面如土色，跪下来磕头求饶，把头都磕破了，直淌血。西门豹说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好吧，再等一会儿。”过了一会儿，他才说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起来吧。看样子是河神把他们留下了。你们都回去吧。”</a:t>
            </a:r>
            <a:endParaRPr lang="zh-CN" altLang="en-US" sz="20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912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6D04A9AA-658E-440F-966D-859CA94B3F5E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5277BE1-6BAA-4701-96DA-D4452B9C2FA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1">
              <a:extLst>
                <a:ext uri="{FF2B5EF4-FFF2-40B4-BE49-F238E27FC236}">
                  <a16:creationId xmlns:a16="http://schemas.microsoft.com/office/drawing/2014/main" id="{CFD577B3-394E-4898-BCE9-3ED0F3D9C0CE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9DFA8FDF-B239-46A6-A7D2-5375A9BBF7E8}"/>
              </a:ext>
            </a:extLst>
          </p:cNvPr>
          <p:cNvSpPr/>
          <p:nvPr/>
        </p:nvSpPr>
        <p:spPr>
          <a:xfrm>
            <a:off x="723748" y="927520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到了河神娶媳妇的日子，漳河边上站满了老百姓。西门豹带着卫士，真的来了，巫婆和官绅急忙迎接。那巫婆已经七十多岁了，背后跟着十来个穿着绸褂的女徒弟。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94332BC-2250-48AC-85CB-49F98DC38ECE}"/>
              </a:ext>
            </a:extLst>
          </p:cNvPr>
          <p:cNvSpPr/>
          <p:nvPr/>
        </p:nvSpPr>
        <p:spPr>
          <a:xfrm>
            <a:off x="600221" y="1612691"/>
            <a:ext cx="109102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把新娘领来让我看看。”巫婆叫徒弟把那个打扮好的姑娘领了来。西门豹一看，女孩满脸泪水。他回过头来对巫婆说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不行，这个姑娘不漂亮，河神不会满意的。麻烦你去跟河神说一声，说我要选个漂亮的，过几天就送去。”说完，他叫卫士架起巫婆，把她投进了漳河。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F789ADD-6628-47DB-84AC-CCD8F1E1D005}"/>
              </a:ext>
            </a:extLst>
          </p:cNvPr>
          <p:cNvSpPr/>
          <p:nvPr/>
        </p:nvSpPr>
        <p:spPr>
          <a:xfrm>
            <a:off x="473612" y="2843075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巫婆在河里扑腾了几下就沉下去了。等了一会儿，西门豹对官绅的头子说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巫婆怎么还不回来，麻烦你去催一催吧。”说完， 又叫卫士把官绅的头子投进了漳河。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A81CACF-AEE0-4BD0-BA4E-BF8248C8C305}"/>
              </a:ext>
            </a:extLst>
          </p:cNvPr>
          <p:cNvSpPr/>
          <p:nvPr/>
        </p:nvSpPr>
        <p:spPr>
          <a:xfrm>
            <a:off x="459544" y="3664197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西门豹面对着漳河站了很久。那些官绅都提心吊胆，大气也不敢出，西门豹回过头来，看着他们说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怎么还不回来，请你们去催催吧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!”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说着又要叫卫士把他们扔下漳河去。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26B28E6-66E0-4B88-88C3-452D5B4D24A8}"/>
              </a:ext>
            </a:extLst>
          </p:cNvPr>
          <p:cNvSpPr/>
          <p:nvPr/>
        </p:nvSpPr>
        <p:spPr>
          <a:xfrm>
            <a:off x="473611" y="4485319"/>
            <a:ext cx="11036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一个个吓得面如土色，跪下来磕头求饶，把头都磕破了，直淌血。西门豹说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好吧，再等一会儿。”过了一会儿，他才说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起来吧。看样子是河神把他们留下了。你们都回去吧。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1E1AA81-D999-4A74-89EF-1033035E61F1}"/>
              </a:ext>
            </a:extLst>
          </p:cNvPr>
          <p:cNvSpPr/>
          <p:nvPr/>
        </p:nvSpPr>
        <p:spPr>
          <a:xfrm>
            <a:off x="721403" y="925174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到了河神娶媳妇的日子，漳河边上站满了老百姓。西门豹带着卫士，真的来了，巫婆和官绅急忙迎接。那巫婆已经七十多岁了，背后跟着十来个穿着绸褂的女徒弟。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B5D4612-3746-4FBA-86FD-8A15E26AA233}"/>
              </a:ext>
            </a:extLst>
          </p:cNvPr>
          <p:cNvSpPr/>
          <p:nvPr/>
        </p:nvSpPr>
        <p:spPr>
          <a:xfrm>
            <a:off x="597873" y="1610343"/>
            <a:ext cx="109102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把新娘领来让我看看。”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巫婆叫徒弟把那个打扮好的姑娘领了来。西门豹一看，女孩满脸泪水。他回过头来对巫婆说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不行，这个姑娘不漂亮，河神不会满意的。麻烦你去跟河神说一声，说我要选个漂亮的，过几天就送去。”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说完，他叫卫士架起巫婆，把她投进了漳河。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68F1973-9171-444C-9CE2-F49EF1A60898}"/>
              </a:ext>
            </a:extLst>
          </p:cNvPr>
          <p:cNvSpPr/>
          <p:nvPr/>
        </p:nvSpPr>
        <p:spPr>
          <a:xfrm>
            <a:off x="471264" y="2840727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巫婆在河里扑腾了几下就沉下去了。等了一会儿，西门豹对官绅的头子说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巫婆怎么还不回来，麻烦你去催一催吧。”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说完， 又叫卫士把官绅的头子投进了漳河。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9A49480-42CD-4B74-87E8-992730F71CEC}"/>
              </a:ext>
            </a:extLst>
          </p:cNvPr>
          <p:cNvSpPr/>
          <p:nvPr/>
        </p:nvSpPr>
        <p:spPr>
          <a:xfrm>
            <a:off x="457196" y="3673000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西门豹面对着漳河站了很久。那些官绅都提心吊胆，大气也不敢出，西门豹回过头来，看着他们说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怎么还不回来，请你们去催催吧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!”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说着又要叫卫士把他们扔下漳河去。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E3D643F-7E14-4295-9C34-FC5A95234740}"/>
              </a:ext>
            </a:extLst>
          </p:cNvPr>
          <p:cNvSpPr/>
          <p:nvPr/>
        </p:nvSpPr>
        <p:spPr>
          <a:xfrm>
            <a:off x="471263" y="4482973"/>
            <a:ext cx="11036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一个个吓得面如土色，跪下来磕头求饶，把头都磕破了，直淌血。西门豹说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好吧，再等一会儿。”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过了一会儿，他才说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起来吧。看样子是河神把他们留下了。你们都回去吧。”</a:t>
            </a:r>
            <a:endParaRPr lang="zh-CN" altLang="en-US" sz="20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507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6D04A9AA-658E-440F-966D-859CA94B3F5E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5277BE1-6BAA-4701-96DA-D4452B9C2FA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1">
              <a:extLst>
                <a:ext uri="{FF2B5EF4-FFF2-40B4-BE49-F238E27FC236}">
                  <a16:creationId xmlns:a16="http://schemas.microsoft.com/office/drawing/2014/main" id="{CFD577B3-394E-4898-BCE9-3ED0F3D9C0CE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9DFA8FDF-B239-46A6-A7D2-5375A9BBF7E8}"/>
              </a:ext>
            </a:extLst>
          </p:cNvPr>
          <p:cNvSpPr/>
          <p:nvPr/>
        </p:nvSpPr>
        <p:spPr>
          <a:xfrm>
            <a:off x="723748" y="927520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到了河神娶媳妇的日子，漳河边上站满了老百姓。西门豹带着卫士，真的来了，巫婆和官绅急忙迎接。那巫婆已经七十多岁了，背后跟着十来个穿着绸褂的女徒弟。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94332BC-2250-48AC-85CB-49F98DC38ECE}"/>
              </a:ext>
            </a:extLst>
          </p:cNvPr>
          <p:cNvSpPr/>
          <p:nvPr/>
        </p:nvSpPr>
        <p:spPr>
          <a:xfrm>
            <a:off x="600221" y="1612691"/>
            <a:ext cx="109102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把新娘领来让我看看。”巫婆叫徒弟把那个打扮好的姑娘领了来。西门豹一看，女孩满脸泪水。他回过头来对巫婆说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不行，这个姑娘不漂亮，河神不会满意的。麻烦你去跟河神说一声，说我要选个漂亮的，过几天就送去。”说完，他叫卫士架起巫婆，把她投进了漳河。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F789ADD-6628-47DB-84AC-CCD8F1E1D005}"/>
              </a:ext>
            </a:extLst>
          </p:cNvPr>
          <p:cNvSpPr/>
          <p:nvPr/>
        </p:nvSpPr>
        <p:spPr>
          <a:xfrm>
            <a:off x="473612" y="2843075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巫婆在河里扑腾了几下就沉下去了。等了一会儿，西门豹对官绅的头子说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巫婆怎么还不回来，麻烦你去催一催吧。”说完， 又叫卫士把官绅的头子投进了漳河。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A81CACF-AEE0-4BD0-BA4E-BF8248C8C305}"/>
              </a:ext>
            </a:extLst>
          </p:cNvPr>
          <p:cNvSpPr/>
          <p:nvPr/>
        </p:nvSpPr>
        <p:spPr>
          <a:xfrm>
            <a:off x="459544" y="3664197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西门豹面对着漳河站了很久。那些官绅都提心吊胆，大气也不敢出，西门豹回过头来，看着他们说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怎么还不回来，请你们去催催吧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!”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说着又要叫卫士把他们扔下漳河去。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26B28E6-66E0-4B88-88C3-452D5B4D24A8}"/>
              </a:ext>
            </a:extLst>
          </p:cNvPr>
          <p:cNvSpPr/>
          <p:nvPr/>
        </p:nvSpPr>
        <p:spPr>
          <a:xfrm>
            <a:off x="473611" y="4485319"/>
            <a:ext cx="11036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一个个吓得面如土色，跪下来磕头求饶，把头都磕破了，直淌血。西门豹说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好吧，再等一会儿。”过了一会儿，他才说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起来吧。看样子是河神把他们留下了。你们都回去吧。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B5D4612-3746-4FBA-86FD-8A15E26AA233}"/>
              </a:ext>
            </a:extLst>
          </p:cNvPr>
          <p:cNvSpPr/>
          <p:nvPr/>
        </p:nvSpPr>
        <p:spPr>
          <a:xfrm>
            <a:off x="597873" y="1610343"/>
            <a:ext cx="109102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把新娘领来让我看看。”巫婆叫徒弟把那个打扮好的姑娘领了来。西门豹一看，女孩满脸泪水。他回过头来对巫婆说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不行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，这个姑娘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不漂亮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，河神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不会满意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的。麻烦你去跟河神说一声，说我要选个漂亮的，过几天就送去。”说完，他叫卫士架起巫婆，把她投进了漳河。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68F1973-9171-444C-9CE2-F49EF1A60898}"/>
              </a:ext>
            </a:extLst>
          </p:cNvPr>
          <p:cNvSpPr/>
          <p:nvPr/>
        </p:nvSpPr>
        <p:spPr>
          <a:xfrm>
            <a:off x="471264" y="2840727"/>
            <a:ext cx="10910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巫婆在河里扑腾了几下就沉下去了。等了一会儿，西门豹对官绅的头子说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巫婆怎么还不回来，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麻烦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你去催一催吧。”说完， 又叫卫士把官绅的头子投进了漳河。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9A49480-42CD-4B74-87E8-992730F71CEC}"/>
              </a:ext>
            </a:extLst>
          </p:cNvPr>
          <p:cNvSpPr/>
          <p:nvPr/>
        </p:nvSpPr>
        <p:spPr>
          <a:xfrm>
            <a:off x="457196" y="3673000"/>
            <a:ext cx="39586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西门豹面对着漳河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站了很久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E3D643F-7E14-4295-9C34-FC5A95234740}"/>
              </a:ext>
            </a:extLst>
          </p:cNvPr>
          <p:cNvSpPr/>
          <p:nvPr/>
        </p:nvSpPr>
        <p:spPr>
          <a:xfrm>
            <a:off x="471263" y="4482973"/>
            <a:ext cx="11036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一个个吓得面如土色，跪下来磕头求饶，把头都磕破了，直淌血。西门豹说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好吧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，再等一会儿。”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过了一会儿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他才说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起来吧。看样子是河神把他们留下了。你们都回去吧。”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8884573" y="208648"/>
            <a:ext cx="3225651" cy="1825172"/>
            <a:chOff x="6713034" y="312234"/>
            <a:chExt cx="3869473" cy="2118732"/>
          </a:xfrm>
        </p:grpSpPr>
        <p:sp>
          <p:nvSpPr>
            <p:cNvPr id="17" name="云形标注 16"/>
            <p:cNvSpPr/>
            <p:nvPr/>
          </p:nvSpPr>
          <p:spPr>
            <a:xfrm>
              <a:off x="6713034" y="312234"/>
              <a:ext cx="3869473" cy="2118732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7081022" y="674364"/>
              <a:ext cx="3180438" cy="1281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“</a:t>
              </a:r>
              <a:r>
                <a:rPr lang="zh-CN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不行，这个姑娘不能去。我知道，给河伯娶媳妇是骗人的，是你这巫婆在捣的鬼。来人，把巫婆扔进漳河去</a:t>
              </a:r>
              <a:r>
                <a:rPr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!”</a:t>
              </a:r>
              <a:endParaRPr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19A49480-42CD-4B74-87E8-992730F71CEC}"/>
              </a:ext>
            </a:extLst>
          </p:cNvPr>
          <p:cNvSpPr/>
          <p:nvPr/>
        </p:nvSpPr>
        <p:spPr>
          <a:xfrm>
            <a:off x="3040562" y="3980776"/>
            <a:ext cx="3482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20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请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你们去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催催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吧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!”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660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5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6D04A9AA-658E-440F-966D-859CA94B3F5E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5277BE1-6BAA-4701-96DA-D4452B9C2FA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1">
              <a:extLst>
                <a:ext uri="{FF2B5EF4-FFF2-40B4-BE49-F238E27FC236}">
                  <a16:creationId xmlns:a16="http://schemas.microsoft.com/office/drawing/2014/main" id="{CFD577B3-394E-4898-BCE9-3ED0F3D9C0CE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7A5A7800-1DB3-41B9-8CCF-245E5D2A8FB6}"/>
              </a:ext>
            </a:extLst>
          </p:cNvPr>
          <p:cNvSpPr/>
          <p:nvPr/>
        </p:nvSpPr>
        <p:spPr>
          <a:xfrm>
            <a:off x="1838179" y="1867878"/>
            <a:ext cx="90080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0000"/>
            <a:r>
              <a:rPr lang="zh-CN" altLang="en-US" sz="4400" dirty="0">
                <a:latin typeface="楷体" panose="02010609060101010101" pitchFamily="49" charset="-122"/>
                <a:ea typeface="楷体" panose="02010609060101010101" pitchFamily="49" charset="-122"/>
              </a:rPr>
              <a:t> 西门豹发动老百姓开凿了十二条渠道，把漳河的水引到田里。庄稼得到灌溉，年年都获得好收成。</a:t>
            </a:r>
          </a:p>
        </p:txBody>
      </p:sp>
    </p:spTree>
    <p:extLst>
      <p:ext uri="{BB962C8B-B14F-4D97-AF65-F5344CB8AC3E}">
        <p14:creationId xmlns:p14="http://schemas.microsoft.com/office/powerpoint/2010/main" val="418935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6D04A9AA-658E-440F-966D-859CA94B3F5E}"/>
              </a:ext>
            </a:extLst>
          </p:cNvPr>
          <p:cNvGrpSpPr/>
          <p:nvPr/>
        </p:nvGrpSpPr>
        <p:grpSpPr>
          <a:xfrm>
            <a:off x="36058" y="182048"/>
            <a:ext cx="3735690" cy="371894"/>
            <a:chOff x="-36512" y="153020"/>
            <a:chExt cx="3068209" cy="25849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5277BE1-6BAA-4701-96DA-D4452B9C2FAA}"/>
                </a:ext>
              </a:extLst>
            </p:cNvPr>
            <p:cNvSpPr/>
            <p:nvPr/>
          </p:nvSpPr>
          <p:spPr>
            <a:xfrm flipH="1">
              <a:off x="-36512" y="159510"/>
              <a:ext cx="2771800" cy="252000"/>
            </a:xfrm>
            <a:prstGeom prst="rect">
              <a:avLst/>
            </a:prstGeom>
            <a:gradFill flip="none" rotWithShape="1">
              <a:gsLst>
                <a:gs pos="40000">
                  <a:schemeClr val="bg1"/>
                </a:gs>
                <a:gs pos="99000">
                  <a:schemeClr val="bg1">
                    <a:alpha val="0"/>
                  </a:schemeClr>
                </a:gs>
                <a:gs pos="77000">
                  <a:schemeClr val="bg1">
                    <a:alpha val="59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1">
              <a:extLst>
                <a:ext uri="{FF2B5EF4-FFF2-40B4-BE49-F238E27FC236}">
                  <a16:creationId xmlns:a16="http://schemas.microsoft.com/office/drawing/2014/main" id="{CFD577B3-394E-4898-BCE9-3ED0F3D9C0CE}"/>
                </a:ext>
              </a:extLst>
            </p:cNvPr>
            <p:cNvSpPr txBox="1"/>
            <p:nvPr/>
          </p:nvSpPr>
          <p:spPr>
            <a:xfrm>
              <a:off x="161281" y="153020"/>
              <a:ext cx="2870416" cy="235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部编版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四年级上册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 《</a:t>
              </a:r>
              <a:r>
                <a:rPr kumimoji="1" lang="zh-CN" altLang="en-US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西门豹治邺</a:t>
              </a:r>
              <a:r>
                <a:rPr kumimoji="1" lang="en-US" altLang="zh-CN" sz="16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》</a:t>
              </a:r>
              <a:endParaRPr kumimoji="1" lang="zh-CN" altLang="en-US" sz="16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6ADF6926-2832-467E-9652-FBF1B4060DCB}"/>
              </a:ext>
            </a:extLst>
          </p:cNvPr>
          <p:cNvSpPr/>
          <p:nvPr/>
        </p:nvSpPr>
        <p:spPr>
          <a:xfrm>
            <a:off x="968326" y="191385"/>
            <a:ext cx="1025534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西门豹修十二渠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48000"/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西门豹初到邺就破除了封建迷信思想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取缔了“河伯娶妇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"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等迷信活动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严厉惩罚了欺压百姓的官吏。在此之后，西门豹开始着力治理水患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请来魏国的名工巧一起察看漳水地形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进行规划设计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随即出现了“发民凿十二渠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引河水灌民田”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的历史壮举。</a:t>
            </a:r>
          </a:p>
          <a:p>
            <a:pPr indent="648000"/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漳水十二渠是我国历史上最早的大型引水灌溉工程。“十二渠”的意思是指修筑十二个渠首引水。漳水是多沙河流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多处引水正是适应这种特点而创造的。多沙河流因泥沙的淤积变化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经常使主流摆动迁徒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错乱不堪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使得受灾面积扩大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同时不能与渠口相对应，无法引水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为此西门豹多设引水口门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就可以避免这样的情况发生。修十二渠主要解决了如果一条或一组引水渠瘀浅了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还可以用另一条或另一组引水渠来清理淤泥的问题。漳水渠设计合理，不但具有引水灌溉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洗碱、防洪的作用，而且有利于河流的清理淤泥、修护河道。</a:t>
            </a:r>
            <a:endParaRPr lang="zh-CN" altLang="en-US" sz="2800" b="0" i="0" dirty="0">
              <a:effectLst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067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2553</Words>
  <Application>Microsoft Office PowerPoint</Application>
  <PresentationFormat>宽屏</PresentationFormat>
  <Paragraphs>90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等线 Light</vt:lpstr>
      <vt:lpstr>楷体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19</cp:revision>
  <dcterms:created xsi:type="dcterms:W3CDTF">2020-12-03T11:56:08Z</dcterms:created>
  <dcterms:modified xsi:type="dcterms:W3CDTF">2020-12-15T13:48:45Z</dcterms:modified>
</cp:coreProperties>
</file>